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59"/>
  </p:notesMasterIdLst>
  <p:handoutMasterIdLst>
    <p:handoutMasterId r:id="rId60"/>
  </p:handoutMasterIdLst>
  <p:sldIdLst>
    <p:sldId id="256" r:id="rId5"/>
    <p:sldId id="288" r:id="rId6"/>
    <p:sldId id="404" r:id="rId7"/>
    <p:sldId id="526" r:id="rId8"/>
    <p:sldId id="527" r:id="rId9"/>
    <p:sldId id="528" r:id="rId10"/>
    <p:sldId id="530" r:id="rId11"/>
    <p:sldId id="531" r:id="rId12"/>
    <p:sldId id="532" r:id="rId13"/>
    <p:sldId id="535" r:id="rId14"/>
    <p:sldId id="534" r:id="rId15"/>
    <p:sldId id="569" r:id="rId16"/>
    <p:sldId id="537" r:id="rId17"/>
    <p:sldId id="579" r:id="rId18"/>
    <p:sldId id="536" r:id="rId19"/>
    <p:sldId id="538" r:id="rId20"/>
    <p:sldId id="539" r:id="rId21"/>
    <p:sldId id="540" r:id="rId22"/>
    <p:sldId id="542" r:id="rId23"/>
    <p:sldId id="543" r:id="rId24"/>
    <p:sldId id="544" r:id="rId25"/>
    <p:sldId id="575" r:id="rId26"/>
    <p:sldId id="565" r:id="rId27"/>
    <p:sldId id="545" r:id="rId28"/>
    <p:sldId id="546" r:id="rId29"/>
    <p:sldId id="547" r:id="rId30"/>
    <p:sldId id="548" r:id="rId31"/>
    <p:sldId id="549" r:id="rId32"/>
    <p:sldId id="550" r:id="rId33"/>
    <p:sldId id="551" r:id="rId34"/>
    <p:sldId id="552" r:id="rId35"/>
    <p:sldId id="553" r:id="rId36"/>
    <p:sldId id="555" r:id="rId37"/>
    <p:sldId id="556" r:id="rId38"/>
    <p:sldId id="557" r:id="rId39"/>
    <p:sldId id="558" r:id="rId40"/>
    <p:sldId id="559" r:id="rId41"/>
    <p:sldId id="560" r:id="rId42"/>
    <p:sldId id="561" r:id="rId43"/>
    <p:sldId id="562" r:id="rId44"/>
    <p:sldId id="563" r:id="rId45"/>
    <p:sldId id="564" r:id="rId46"/>
    <p:sldId id="578" r:id="rId47"/>
    <p:sldId id="570" r:id="rId48"/>
    <p:sldId id="567" r:id="rId49"/>
    <p:sldId id="571" r:id="rId50"/>
    <p:sldId id="572" r:id="rId51"/>
    <p:sldId id="573" r:id="rId52"/>
    <p:sldId id="574" r:id="rId53"/>
    <p:sldId id="576" r:id="rId54"/>
    <p:sldId id="577" r:id="rId55"/>
    <p:sldId id="582" r:id="rId56"/>
    <p:sldId id="580" r:id="rId57"/>
    <p:sldId id="40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C7325E-0DD3-418E-BCD8-D9D0082F5179}">
          <p14:sldIdLst>
            <p14:sldId id="256"/>
            <p14:sldId id="288"/>
            <p14:sldId id="404"/>
            <p14:sldId id="526"/>
            <p14:sldId id="527"/>
            <p14:sldId id="528"/>
            <p14:sldId id="530"/>
            <p14:sldId id="531"/>
            <p14:sldId id="532"/>
            <p14:sldId id="535"/>
            <p14:sldId id="534"/>
            <p14:sldId id="569"/>
            <p14:sldId id="537"/>
            <p14:sldId id="579"/>
            <p14:sldId id="536"/>
            <p14:sldId id="538"/>
            <p14:sldId id="539"/>
            <p14:sldId id="540"/>
            <p14:sldId id="542"/>
            <p14:sldId id="543"/>
            <p14:sldId id="544"/>
            <p14:sldId id="575"/>
            <p14:sldId id="565"/>
            <p14:sldId id="545"/>
            <p14:sldId id="546"/>
            <p14:sldId id="547"/>
            <p14:sldId id="548"/>
            <p14:sldId id="549"/>
            <p14:sldId id="550"/>
            <p14:sldId id="551"/>
            <p14:sldId id="552"/>
            <p14:sldId id="553"/>
            <p14:sldId id="555"/>
            <p14:sldId id="556"/>
            <p14:sldId id="557"/>
            <p14:sldId id="558"/>
            <p14:sldId id="559"/>
            <p14:sldId id="560"/>
            <p14:sldId id="561"/>
            <p14:sldId id="562"/>
            <p14:sldId id="563"/>
            <p14:sldId id="564"/>
            <p14:sldId id="578"/>
            <p14:sldId id="570"/>
            <p14:sldId id="567"/>
            <p14:sldId id="571"/>
            <p14:sldId id="572"/>
            <p14:sldId id="573"/>
            <p14:sldId id="574"/>
            <p14:sldId id="576"/>
            <p14:sldId id="577"/>
            <p14:sldId id="582"/>
            <p14:sldId id="580"/>
            <p14:sldId id="40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103350"/>
    <a:srgbClr val="0C4360"/>
    <a:srgbClr val="1B6872"/>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549" y="33"/>
      </p:cViewPr>
      <p:guideLst>
        <p:guide orient="horz" pos="2160"/>
        <p:guide pos="3840"/>
      </p:guideLst>
    </p:cSldViewPr>
  </p:slideViewPr>
  <p:notesTextViewPr>
    <p:cViewPr>
      <p:scale>
        <a:sx n="1" d="1"/>
        <a:sy n="1" d="1"/>
      </p:scale>
      <p:origin x="0" y="0"/>
    </p:cViewPr>
  </p:notesTextViewPr>
  <p:notesViewPr>
    <p:cSldViewPr snapToGrid="0">
      <p:cViewPr varScale="1">
        <p:scale>
          <a:sx n="52" d="100"/>
          <a:sy n="52" d="100"/>
        </p:scale>
        <p:origin x="286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4/13/2023</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4/13/2023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1518225" y="1262159"/>
            <a:ext cx="9155551" cy="2295421"/>
          </a:xfrm>
        </p:spPr>
        <p:txBody>
          <a:bodyPr vert="horz" lIns="91440" tIns="45720" rIns="91440" bIns="45720" rtlCol="0" anchor="ctr" anchorCtr="0">
            <a:noAutofit/>
          </a:bodyPr>
          <a:lstStyle>
            <a:lvl1pPr algn="ctr">
              <a:defRPr lang="en-GB" sz="80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dirty="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1518225" y="4081556"/>
            <a:ext cx="9155551" cy="1514285"/>
          </a:xfrm>
        </p:spPr>
        <p:txBody>
          <a:bodyPr vert="horz" lIns="91440" tIns="45720" rIns="91440" bIns="45720" rtlCol="0">
            <a:normAutofit/>
          </a:bodyPr>
          <a:lstStyle>
            <a:lvl1pPr marL="0" indent="0" algn="ctr">
              <a:buNone/>
              <a:defRPr lang="en-GB" sz="2400" spc="300" dirty="0">
                <a:solidFill>
                  <a:schemeClr val="bg1"/>
                </a:solidFill>
                <a:latin typeface="+mn-lt"/>
                <a:cs typeface="Arial" panose="020B0604020202020204" pitchFamily="34" charset="0"/>
              </a:defRPr>
            </a:lvl1pPr>
          </a:lstStyle>
          <a:p>
            <a:pPr marL="228600" lvl="0" indent="-228600"/>
            <a:r>
              <a:rPr lang="en-US" noProof="0" dirty="0"/>
              <a:t>Click to edit </a:t>
            </a:r>
          </a:p>
          <a:p>
            <a:pPr marL="228600" lvl="0" indent="-228600"/>
            <a:r>
              <a:rPr lang="en-US" noProof="0" dirty="0"/>
              <a:t>Master subtitle </a:t>
            </a:r>
          </a:p>
          <a:p>
            <a:pPr marL="228600" lvl="0" indent="-228600"/>
            <a:r>
              <a:rPr lang="en-US" noProof="0" dirty="0"/>
              <a:t>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94685C60-4F41-4EEF-9908-D74E7A3AE83A}"/>
              </a:ext>
            </a:extLst>
          </p:cNvPr>
          <p:cNvGrpSpPr/>
          <p:nvPr userDrawn="1"/>
        </p:nvGrpSpPr>
        <p:grpSpPr>
          <a:xfrm>
            <a:off x="-1" y="886690"/>
            <a:ext cx="12192001" cy="5423639"/>
            <a:chOff x="-1" y="1357409"/>
            <a:chExt cx="12192001" cy="4917518"/>
          </a:xfrm>
        </p:grpSpPr>
        <p:sp>
          <p:nvSpPr>
            <p:cNvPr id="13" name="Rectangle: Single Corner Snipped 12">
              <a:extLst>
                <a:ext uri="{FF2B5EF4-FFF2-40B4-BE49-F238E27FC236}">
                  <a16:creationId xmlns:a16="http://schemas.microsoft.com/office/drawing/2014/main" id="{8608DB13-7B58-4179-9E0A-834C805FE057}"/>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4" name="Rectangle: Single Corner Snipped 13">
              <a:extLst>
                <a:ext uri="{FF2B5EF4-FFF2-40B4-BE49-F238E27FC236}">
                  <a16:creationId xmlns:a16="http://schemas.microsoft.com/office/drawing/2014/main" id="{53E67E9B-01F4-48E1-821D-BD4FF9BE906B}"/>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235527" y="207970"/>
            <a:ext cx="11720946" cy="535531"/>
          </a:xfrm>
        </p:spPr>
        <p:txBody>
          <a:bodyPr vert="horz" wrap="square" lIns="91440" tIns="45720" rIns="91440" bIns="45720" rtlCol="0" anchor="t">
            <a:spAutoFit/>
          </a:bodyPr>
          <a:lstStyle>
            <a:lvl1pPr algn="ctr">
              <a:defRPr lang="en-GB" sz="3200" b="1" spc="-70" baseline="0" dirty="0">
                <a:solidFill>
                  <a:schemeClr val="bg1"/>
                </a:solidFill>
                <a:latin typeface="+mj-lt"/>
              </a:defRPr>
            </a:lvl1pPr>
          </a:lstStyle>
          <a:p>
            <a:pPr lvl="0"/>
            <a:r>
              <a:rPr lang="en-US" noProof="0" dirty="0"/>
              <a:t>Click to edit Master title style</a:t>
            </a:r>
          </a:p>
        </p:txBody>
      </p:sp>
      <p:sp>
        <p:nvSpPr>
          <p:cNvPr id="18" name="Freeform: Shape 17">
            <a:extLst>
              <a:ext uri="{FF2B5EF4-FFF2-40B4-BE49-F238E27FC236}">
                <a16:creationId xmlns:a16="http://schemas.microsoft.com/office/drawing/2014/main" id="{5EE337D7-CB87-4EBD-B982-89588A628841}"/>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235527" y="979179"/>
            <a:ext cx="11720946" cy="5158096"/>
          </a:xfrm>
        </p:spPr>
        <p:txBody>
          <a:bodyPr>
            <a:noAutofit/>
          </a:bodyPr>
          <a:lstStyle>
            <a:lvl1pPr>
              <a:lnSpc>
                <a:spcPct val="100000"/>
              </a:lnSpc>
              <a:spcBef>
                <a:spcPts val="600"/>
              </a:spcBef>
              <a:spcAft>
                <a:spcPts val="400"/>
              </a:spcAft>
              <a:defRPr sz="2800">
                <a:solidFill>
                  <a:schemeClr val="bg1"/>
                </a:solidFill>
                <a:latin typeface="+mn-lt"/>
                <a:cs typeface="Arial" panose="020B0604020202020204" pitchFamily="34" charset="0"/>
              </a:defRPr>
            </a:lvl1pPr>
            <a:lvl2pPr>
              <a:lnSpc>
                <a:spcPct val="100000"/>
              </a:lnSpc>
              <a:spcBef>
                <a:spcPts val="600"/>
              </a:spcBef>
              <a:spcAft>
                <a:spcPts val="400"/>
              </a:spcAft>
              <a:defRPr sz="2400">
                <a:solidFill>
                  <a:schemeClr val="bg1"/>
                </a:solidFill>
                <a:latin typeface="+mn-lt"/>
                <a:cs typeface="Arial" panose="020B0604020202020204" pitchFamily="34" charset="0"/>
              </a:defRPr>
            </a:lvl2pPr>
            <a:lvl3pPr>
              <a:lnSpc>
                <a:spcPct val="100000"/>
              </a:lnSpc>
              <a:spcBef>
                <a:spcPts val="600"/>
              </a:spcBef>
              <a:spcAft>
                <a:spcPts val="400"/>
              </a:spcAft>
              <a:defRPr sz="20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dirty="0"/>
              <a:t>Click to edit Master text styles</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22" name="Group 21">
            <a:extLst>
              <a:ext uri="{FF2B5EF4-FFF2-40B4-BE49-F238E27FC236}">
                <a16:creationId xmlns:a16="http://schemas.microsoft.com/office/drawing/2014/main" id="{FB560F9E-FF63-452E-A439-34981AE60772}"/>
              </a:ext>
            </a:extLst>
          </p:cNvPr>
          <p:cNvGrpSpPr/>
          <p:nvPr userDrawn="1"/>
        </p:nvGrpSpPr>
        <p:grpSpPr>
          <a:xfrm>
            <a:off x="-1" y="886690"/>
            <a:ext cx="12192001" cy="5423639"/>
            <a:chOff x="-1" y="1357409"/>
            <a:chExt cx="12192001" cy="4917518"/>
          </a:xfrm>
        </p:grpSpPr>
        <p:sp>
          <p:nvSpPr>
            <p:cNvPr id="23" name="Rectangle: Single Corner Snipped 22">
              <a:extLst>
                <a:ext uri="{FF2B5EF4-FFF2-40B4-BE49-F238E27FC236}">
                  <a16:creationId xmlns:a16="http://schemas.microsoft.com/office/drawing/2014/main" id="{5DA42D11-2765-4F1A-AF0E-0897B4E3F6F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25" name="Rectangle: Single Corner Snipped 24">
              <a:extLst>
                <a:ext uri="{FF2B5EF4-FFF2-40B4-BE49-F238E27FC236}">
                  <a16:creationId xmlns:a16="http://schemas.microsoft.com/office/drawing/2014/main" id="{8892F937-37BB-493D-B104-782353E5DCB4}"/>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235527" y="881944"/>
            <a:ext cx="11720946" cy="54116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1" name="Title 1">
            <a:extLst>
              <a:ext uri="{FF2B5EF4-FFF2-40B4-BE49-F238E27FC236}">
                <a16:creationId xmlns:a16="http://schemas.microsoft.com/office/drawing/2014/main" id="{8771B84E-27B8-4E24-9779-E9F222471D7F}"/>
              </a:ext>
            </a:extLst>
          </p:cNvPr>
          <p:cNvSpPr>
            <a:spLocks noGrp="1"/>
          </p:cNvSpPr>
          <p:nvPr>
            <p:ph type="title"/>
          </p:nvPr>
        </p:nvSpPr>
        <p:spPr>
          <a:xfrm>
            <a:off x="235527" y="207970"/>
            <a:ext cx="11720946" cy="535531"/>
          </a:xfrm>
        </p:spPr>
        <p:txBody>
          <a:bodyPr vert="horz" wrap="square" lIns="91440" tIns="45720" rIns="91440" bIns="45720" rtlCol="0" anchor="t">
            <a:spAutoFit/>
          </a:bodyPr>
          <a:lstStyle>
            <a:lvl1pPr algn="ctr">
              <a:defRPr lang="en-GB" sz="3200" b="1" spc="-70" baseline="0" dirty="0">
                <a:solidFill>
                  <a:schemeClr val="bg1"/>
                </a:solidFill>
                <a:latin typeface="+mj-lt"/>
              </a:defRPr>
            </a:lvl1pPr>
          </a:lstStyle>
          <a:p>
            <a:pPr lvl="0"/>
            <a:r>
              <a:rPr lang="en-US" noProof="0" dirty="0"/>
              <a:t>Click to edit Master title style</a:t>
            </a:r>
          </a:p>
        </p:txBody>
      </p:sp>
      <p:sp>
        <p:nvSpPr>
          <p:cNvPr id="19" name="Date Placeholder 3">
            <a:extLst>
              <a:ext uri="{FF2B5EF4-FFF2-40B4-BE49-F238E27FC236}">
                <a16:creationId xmlns:a16="http://schemas.microsoft.com/office/drawing/2014/main" id="{3D714277-18D7-4A13-B544-81B4104264BA}"/>
              </a:ext>
            </a:extLst>
          </p:cNvPr>
          <p:cNvSpPr>
            <a:spLocks noGrp="1"/>
          </p:cNvSpPr>
          <p:nvPr>
            <p:ph type="dt" sz="half" idx="2"/>
          </p:nvPr>
        </p:nvSpPr>
        <p:spPr>
          <a:xfrm>
            <a:off x="235527" y="6453518"/>
            <a:ext cx="3276600" cy="288509"/>
          </a:xfrm>
          <a:prstGeom prst="rect">
            <a:avLst/>
          </a:prstGeom>
        </p:spPr>
        <p:txBody>
          <a:bodyPr/>
          <a:lstStyle>
            <a:lvl1pPr>
              <a:defRPr sz="1200">
                <a:solidFill>
                  <a:schemeClr val="accent4">
                    <a:lumMod val="60000"/>
                    <a:lumOff val="40000"/>
                  </a:schemeClr>
                </a:solidFill>
              </a:defRPr>
            </a:lvl1pPr>
          </a:lstStyle>
          <a:p>
            <a:r>
              <a:rPr lang="en-US"/>
              <a:t>21-Jan-2020</a:t>
            </a:r>
            <a:endParaRPr lang="en-US" dirty="0"/>
          </a:p>
        </p:txBody>
      </p:sp>
      <p:pic>
        <p:nvPicPr>
          <p:cNvPr id="26" name="Picture 25" descr="Logo&#10;&#10;Description automatically generated">
            <a:extLst>
              <a:ext uri="{FF2B5EF4-FFF2-40B4-BE49-F238E27FC236}">
                <a16:creationId xmlns:a16="http://schemas.microsoft.com/office/drawing/2014/main" id="{A3497BBD-7D06-4E73-9054-8EA20643EDA5}"/>
              </a:ext>
            </a:extLst>
          </p:cNvPr>
          <p:cNvPicPr>
            <a:picLocks noChangeAspect="1"/>
          </p:cNvPicPr>
          <p:nvPr userDrawn="1"/>
        </p:nvPicPr>
        <p:blipFill>
          <a:blip r:embed="rId2"/>
          <a:stretch>
            <a:fillRect/>
          </a:stretch>
        </p:blipFill>
        <p:spPr>
          <a:xfrm>
            <a:off x="10876760" y="6597772"/>
            <a:ext cx="1220779" cy="206939"/>
          </a:xfrm>
          <a:prstGeom prst="rect">
            <a:avLst/>
          </a:prstGeom>
        </p:spPr>
      </p:pic>
    </p:spTree>
    <p:extLst>
      <p:ext uri="{BB962C8B-B14F-4D97-AF65-F5344CB8AC3E}">
        <p14:creationId xmlns:p14="http://schemas.microsoft.com/office/powerpoint/2010/main" val="26367082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74" r:id="rId6"/>
    <p:sldLayoutId id="2147483661" r:id="rId7"/>
    <p:sldLayoutId id="2147483677"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0.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hyperlink" Target="https://bookshelf.vitalsource.com/reader/books/9781943872756/pages/recent"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p:txBody>
          <a:bodyPr/>
          <a:lstStyle/>
          <a:p>
            <a:r>
              <a:rPr lang="en-US" sz="4000" dirty="0">
                <a:solidFill>
                  <a:schemeClr val="bg1"/>
                </a:solidFill>
              </a:rPr>
              <a:t>3 </a:t>
            </a:r>
            <a:r>
              <a:rPr lang="en-US" sz="4000" dirty="0">
                <a:solidFill>
                  <a:srgbClr val="FFFF00"/>
                </a:solidFill>
              </a:rPr>
              <a:t>Python Fundamentals(2)</a:t>
            </a:r>
            <a:endParaRPr lang="en-US" dirty="0">
              <a:solidFill>
                <a:srgbClr val="FFFF00"/>
              </a:solidFill>
            </a:endParaRPr>
          </a:p>
        </p:txBody>
      </p:sp>
      <p:sp>
        <p:nvSpPr>
          <p:cNvPr id="4" name="Subtitle 2">
            <a:extLst>
              <a:ext uri="{FF2B5EF4-FFF2-40B4-BE49-F238E27FC236}">
                <a16:creationId xmlns:a16="http://schemas.microsoft.com/office/drawing/2014/main" id="{102CF120-E84B-4885-AD2B-FDEF2E0C7BED}"/>
              </a:ext>
            </a:extLst>
          </p:cNvPr>
          <p:cNvSpPr txBox="1">
            <a:spLocks/>
          </p:cNvSpPr>
          <p:nvPr/>
        </p:nvSpPr>
        <p:spPr>
          <a:xfrm>
            <a:off x="1399560" y="4377267"/>
            <a:ext cx="9155551" cy="21477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chemeClr val="accent2"/>
              </a:buClr>
              <a:buFont typeface="Arial" panose="020B0604020202020204" pitchFamily="34" charset="0"/>
              <a:buNone/>
              <a:defRPr lang="en-GB" sz="2400" kern="1200" spc="300" dirty="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b="1" dirty="0">
                <a:solidFill>
                  <a:srgbClr val="63B7C6"/>
                </a:solidFill>
              </a:rPr>
              <a:t>    Instructor:</a:t>
            </a:r>
            <a:r>
              <a:rPr lang="en-US" dirty="0"/>
              <a:t> Raed Karim</a:t>
            </a:r>
          </a:p>
          <a:p>
            <a:pPr algn="l"/>
            <a:r>
              <a:rPr lang="en-US" b="1" dirty="0">
                <a:solidFill>
                  <a:srgbClr val="63B7C6"/>
                </a:solidFill>
              </a:rPr>
              <a:t>	   Email:</a:t>
            </a:r>
            <a:r>
              <a:rPr lang="en-US" dirty="0"/>
              <a:t> raed.karim@sheridancollege.ca </a:t>
            </a:r>
          </a:p>
          <a:p>
            <a:pPr algn="l"/>
            <a:r>
              <a:rPr lang="en-US" b="1" dirty="0">
                <a:solidFill>
                  <a:srgbClr val="63B7C6"/>
                </a:solidFill>
              </a:rPr>
              <a:t>        Course:</a:t>
            </a:r>
            <a:r>
              <a:rPr lang="en-US" dirty="0"/>
              <a:t> PROG12583</a:t>
            </a:r>
          </a:p>
          <a:p>
            <a:pPr algn="l"/>
            <a:r>
              <a:rPr lang="en-US" dirty="0"/>
              <a:t>		</a:t>
            </a:r>
            <a:endParaRPr lang="en-US" sz="1800" dirty="0"/>
          </a:p>
          <a:p>
            <a:pPr algn="l"/>
            <a:endParaRPr lang="en-US" dirty="0"/>
          </a:p>
          <a:p>
            <a:pPr algn="l"/>
            <a:endParaRPr lang="en-US" dirty="0"/>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10</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329853" y="1517715"/>
            <a:ext cx="6152928" cy="4659248"/>
          </a:xfrm>
        </p:spPr>
        <p:txBody>
          <a:bodyPr>
            <a:normAutofit lnSpcReduction="10000"/>
          </a:bodyPr>
          <a:lstStyle/>
          <a:p>
            <a:pPr marL="0" indent="0">
              <a:buNone/>
            </a:pPr>
            <a:r>
              <a:rPr lang="en-US" sz="1700" b="1" dirty="0">
                <a:solidFill>
                  <a:srgbClr val="FFFF00"/>
                </a:solidFill>
              </a:rPr>
              <a:t>Getting inputs from users</a:t>
            </a:r>
            <a:endParaRPr lang="en-US" sz="1700" dirty="0">
              <a:solidFill>
                <a:srgbClr val="FFFF00"/>
              </a:solidFill>
            </a:endParaRPr>
          </a:p>
          <a:p>
            <a:pPr marL="271463" indent="-271463"/>
            <a:r>
              <a:rPr lang="en-US" sz="1700" dirty="0"/>
              <a:t>You can prompt the user to enter multiple values in one input statement.</a:t>
            </a:r>
          </a:p>
          <a:p>
            <a:pPr marL="271463" indent="-271463"/>
            <a:r>
              <a:rPr lang="en-US" sz="1700" dirty="0"/>
              <a:t>Python has a </a:t>
            </a:r>
            <a:r>
              <a:rPr lang="en-US" sz="1700" dirty="0">
                <a:solidFill>
                  <a:srgbClr val="FFFF00"/>
                </a:solidFill>
              </a:rPr>
              <a:t>split() </a:t>
            </a:r>
            <a:r>
              <a:rPr lang="en-US" sz="1700" dirty="0"/>
              <a:t>function that must be used so that multiple data is assigned to multiple variables.</a:t>
            </a:r>
          </a:p>
          <a:p>
            <a:pPr marL="0" indent="0">
              <a:buNone/>
            </a:pPr>
            <a:r>
              <a:rPr lang="en-US" sz="1700" dirty="0">
                <a:solidFill>
                  <a:srgbClr val="FFFF00"/>
                </a:solidFill>
              </a:rPr>
              <a:t>Look at the example on right!!</a:t>
            </a:r>
          </a:p>
          <a:p>
            <a:pPr marL="0" indent="0">
              <a:buNone/>
            </a:pPr>
            <a:endParaRPr lang="en-US" sz="1700" dirty="0">
              <a:solidFill>
                <a:srgbClr val="FFFF00"/>
              </a:solidFill>
            </a:endParaRPr>
          </a:p>
          <a:p>
            <a:pPr marL="271463" indent="-271463"/>
            <a:r>
              <a:rPr lang="en-US" sz="1700" dirty="0"/>
              <a:t>Notice that we left one space between the two inputs: 3 5</a:t>
            </a:r>
          </a:p>
          <a:p>
            <a:pPr marL="271463" indent="-271463"/>
            <a:r>
              <a:rPr lang="en-US" sz="1700" dirty="0"/>
              <a:t>You can determine how to separate the inputs at the prompt by adding an argument (a piece of data additional information) inside the parenthesis, such a special character from the keyboard; e.g., ( ,), (;), (:), (|), etc.</a:t>
            </a:r>
          </a:p>
          <a:p>
            <a:pPr marL="271463" indent="-271463"/>
            <a:r>
              <a:rPr lang="en-US" sz="1700" dirty="0"/>
              <a:t>Notice how we use the float() function to convert the two inputs in line 2 of the program !</a:t>
            </a:r>
          </a:p>
          <a:p>
            <a:endParaRPr lang="en-CA" sz="1700" dirty="0">
              <a:effectLst/>
            </a:endParaRPr>
          </a:p>
          <a:p>
            <a:pPr marL="0" indent="0">
              <a:buNone/>
            </a:pPr>
            <a:r>
              <a:rPr lang="en-US" sz="1700" dirty="0"/>
              <a:t>		</a:t>
            </a:r>
          </a:p>
        </p:txBody>
      </p:sp>
      <p:pic>
        <p:nvPicPr>
          <p:cNvPr id="7" name="Picture 6">
            <a:extLst>
              <a:ext uri="{FF2B5EF4-FFF2-40B4-BE49-F238E27FC236}">
                <a16:creationId xmlns:a16="http://schemas.microsoft.com/office/drawing/2014/main" id="{2AB87E44-F4DE-5537-4352-7809421168E5}"/>
              </a:ext>
            </a:extLst>
          </p:cNvPr>
          <p:cNvPicPr>
            <a:picLocks noChangeAspect="1"/>
          </p:cNvPicPr>
          <p:nvPr/>
        </p:nvPicPr>
        <p:blipFill>
          <a:blip r:embed="rId2"/>
          <a:stretch>
            <a:fillRect/>
          </a:stretch>
        </p:blipFill>
        <p:spPr>
          <a:xfrm>
            <a:off x="6399764" y="1623235"/>
            <a:ext cx="5362614" cy="2224104"/>
          </a:xfrm>
          <a:prstGeom prst="rect">
            <a:avLst/>
          </a:prstGeom>
        </p:spPr>
      </p:pic>
      <p:pic>
        <p:nvPicPr>
          <p:cNvPr id="9" name="Picture 8">
            <a:extLst>
              <a:ext uri="{FF2B5EF4-FFF2-40B4-BE49-F238E27FC236}">
                <a16:creationId xmlns:a16="http://schemas.microsoft.com/office/drawing/2014/main" id="{34D9170D-8204-ADBA-F5E3-A1138BADC5A3}"/>
              </a:ext>
            </a:extLst>
          </p:cNvPr>
          <p:cNvPicPr>
            <a:picLocks noChangeAspect="1"/>
          </p:cNvPicPr>
          <p:nvPr/>
        </p:nvPicPr>
        <p:blipFill>
          <a:blip r:embed="rId3"/>
          <a:stretch>
            <a:fillRect/>
          </a:stretch>
        </p:blipFill>
        <p:spPr>
          <a:xfrm>
            <a:off x="6392669" y="3952859"/>
            <a:ext cx="5362614" cy="2101516"/>
          </a:xfrm>
          <a:prstGeom prst="rect">
            <a:avLst/>
          </a:prstGeom>
        </p:spPr>
      </p:pic>
      <p:sp>
        <p:nvSpPr>
          <p:cNvPr id="10" name="Rectangle 9">
            <a:extLst>
              <a:ext uri="{FF2B5EF4-FFF2-40B4-BE49-F238E27FC236}">
                <a16:creationId xmlns:a16="http://schemas.microsoft.com/office/drawing/2014/main" id="{4054FE70-63D7-F509-DEFC-9ECD5F9DE65C}"/>
              </a:ext>
            </a:extLst>
          </p:cNvPr>
          <p:cNvSpPr/>
          <p:nvPr/>
        </p:nvSpPr>
        <p:spPr>
          <a:xfrm>
            <a:off x="10916044" y="3977070"/>
            <a:ext cx="742556" cy="24178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221AF43F-527D-6E31-6A99-467357B15BBD}"/>
              </a:ext>
            </a:extLst>
          </p:cNvPr>
          <p:cNvSpPr/>
          <p:nvPr/>
        </p:nvSpPr>
        <p:spPr>
          <a:xfrm>
            <a:off x="9277481" y="5510529"/>
            <a:ext cx="528671" cy="25334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3" name="Straight Arrow Connector 12">
            <a:extLst>
              <a:ext uri="{FF2B5EF4-FFF2-40B4-BE49-F238E27FC236}">
                <a16:creationId xmlns:a16="http://schemas.microsoft.com/office/drawing/2014/main" id="{3EDE316D-3A86-395E-36A7-064602965A5E}"/>
              </a:ext>
            </a:extLst>
          </p:cNvPr>
          <p:cNvCxnSpPr>
            <a:cxnSpLocks/>
          </p:cNvCxnSpPr>
          <p:nvPr/>
        </p:nvCxnSpPr>
        <p:spPr>
          <a:xfrm flipV="1">
            <a:off x="6150769" y="4281914"/>
            <a:ext cx="817590" cy="9528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F1D4022-48E6-75A5-A96C-9F4237563F06}"/>
              </a:ext>
            </a:extLst>
          </p:cNvPr>
          <p:cNvCxnSpPr/>
          <p:nvPr/>
        </p:nvCxnSpPr>
        <p:spPr>
          <a:xfrm>
            <a:off x="3779044" y="5234765"/>
            <a:ext cx="23931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6665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11</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0560966" cy="4659248"/>
          </a:xfrm>
        </p:spPr>
        <p:txBody>
          <a:bodyPr>
            <a:normAutofit/>
          </a:bodyPr>
          <a:lstStyle/>
          <a:p>
            <a:pPr marL="0" indent="0">
              <a:buNone/>
            </a:pPr>
            <a:r>
              <a:rPr lang="en-US" b="1" dirty="0">
                <a:solidFill>
                  <a:srgbClr val="FFFF00"/>
                </a:solidFill>
              </a:rPr>
              <a:t>Getting inputs from users: </a:t>
            </a:r>
            <a:r>
              <a:rPr lang="en-US" b="1" dirty="0">
                <a:solidFill>
                  <a:schemeClr val="accent6">
                    <a:lumMod val="75000"/>
                  </a:schemeClr>
                </a:solidFill>
              </a:rPr>
              <a:t>Do it yourself !</a:t>
            </a:r>
          </a:p>
          <a:p>
            <a:pPr marL="0" indent="0">
              <a:buNone/>
            </a:pPr>
            <a:endParaRPr lang="en-US" dirty="0">
              <a:solidFill>
                <a:srgbClr val="FFFF00"/>
              </a:solidFill>
            </a:endParaRPr>
          </a:p>
          <a:p>
            <a:pPr marL="271463" indent="-271463"/>
            <a:r>
              <a:rPr lang="en-US" dirty="0"/>
              <a:t>Prompt the user to enter the value of miles driven by her vehicle.</a:t>
            </a:r>
          </a:p>
          <a:p>
            <a:pPr marL="271463" indent="-271463"/>
            <a:r>
              <a:rPr lang="en-US" dirty="0"/>
              <a:t>Prompt her again to enter the value of gallons consumed by the vehicle.</a:t>
            </a:r>
          </a:p>
          <a:p>
            <a:pPr marL="271463" indent="-271463"/>
            <a:r>
              <a:rPr lang="en-US" dirty="0"/>
              <a:t>Calculate the value of </a:t>
            </a:r>
            <a:r>
              <a:rPr lang="en-US" i="1" dirty="0">
                <a:solidFill>
                  <a:srgbClr val="FFFF00"/>
                </a:solidFill>
              </a:rPr>
              <a:t>mpg</a:t>
            </a:r>
            <a:r>
              <a:rPr lang="en-US" dirty="0">
                <a:solidFill>
                  <a:srgbClr val="FFFF00"/>
                </a:solidFill>
              </a:rPr>
              <a:t> (mile / gallons).</a:t>
            </a:r>
          </a:p>
          <a:p>
            <a:pPr marL="271463" indent="-271463"/>
            <a:r>
              <a:rPr lang="en-US" dirty="0"/>
              <a:t>Print the value of </a:t>
            </a:r>
            <a:r>
              <a:rPr lang="en-US" dirty="0">
                <a:solidFill>
                  <a:srgbClr val="FFFF00"/>
                </a:solidFill>
              </a:rPr>
              <a:t>mpg</a:t>
            </a:r>
            <a:r>
              <a:rPr lang="en-US" dirty="0"/>
              <a:t>.</a:t>
            </a:r>
          </a:p>
          <a:p>
            <a:pPr marL="0" indent="0">
              <a:buNone/>
            </a:pPr>
            <a:endParaRPr lang="en-US" sz="1700" dirty="0"/>
          </a:p>
          <a:p>
            <a:endParaRPr lang="en-US" sz="1700" dirty="0"/>
          </a:p>
          <a:p>
            <a:endParaRPr lang="en-CA" sz="1700" dirty="0">
              <a:effectLst/>
            </a:endParaRPr>
          </a:p>
          <a:p>
            <a:pPr marL="0" indent="0">
              <a:buNone/>
            </a:pPr>
            <a:r>
              <a:rPr lang="en-US" sz="1700" dirty="0"/>
              <a:t>		</a:t>
            </a:r>
          </a:p>
        </p:txBody>
      </p:sp>
    </p:spTree>
    <p:extLst>
      <p:ext uri="{BB962C8B-B14F-4D97-AF65-F5344CB8AC3E}">
        <p14:creationId xmlns:p14="http://schemas.microsoft.com/office/powerpoint/2010/main" val="2695727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12</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50" y="1645921"/>
            <a:ext cx="7781544" cy="1491174"/>
          </a:xfrm>
        </p:spPr>
        <p:txBody>
          <a:bodyPr anchor="t">
            <a:normAutofit fontScale="90000"/>
          </a:bodyPr>
          <a:lstStyle/>
          <a:p>
            <a:r>
              <a:rPr lang="en-CA" dirty="0">
                <a:solidFill>
                  <a:srgbClr val="FFFF00"/>
                </a:solidFill>
              </a:rPr>
              <a:t>Python Fundamentals(2)</a:t>
            </a:r>
            <a:br>
              <a:rPr lang="en-CA" dirty="0">
                <a:solidFill>
                  <a:srgbClr val="FFFF00"/>
                </a:solidFill>
              </a:rPr>
            </a:br>
            <a:r>
              <a:rPr lang="en-CA" sz="3200" dirty="0">
                <a:solidFill>
                  <a:srgbClr val="92D050"/>
                </a:solidFill>
              </a:rPr>
              <a:t>Part - 2</a:t>
            </a:r>
            <a:endParaRPr lang="en-CA" dirty="0">
              <a:solidFill>
                <a:srgbClr val="92D050"/>
              </a:solidFill>
            </a:endParaRPr>
          </a:p>
        </p:txBody>
      </p:sp>
    </p:spTree>
    <p:extLst>
      <p:ext uri="{BB962C8B-B14F-4D97-AF65-F5344CB8AC3E}">
        <p14:creationId xmlns:p14="http://schemas.microsoft.com/office/powerpoint/2010/main" val="14102904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13</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4" y="1517714"/>
            <a:ext cx="6586085" cy="5340286"/>
          </a:xfrm>
        </p:spPr>
        <p:txBody>
          <a:bodyPr>
            <a:normAutofit fontScale="55000" lnSpcReduction="20000"/>
          </a:bodyPr>
          <a:lstStyle/>
          <a:p>
            <a:pPr marL="0" indent="0">
              <a:lnSpc>
                <a:spcPct val="120000"/>
              </a:lnSpc>
              <a:buNone/>
            </a:pPr>
            <a:r>
              <a:rPr lang="en-US" sz="2900" b="1" dirty="0">
                <a:solidFill>
                  <a:srgbClr val="FFFF00"/>
                </a:solidFill>
              </a:rPr>
              <a:t>Working with string data</a:t>
            </a:r>
            <a:endParaRPr lang="en-US" sz="2900" dirty="0">
              <a:solidFill>
                <a:srgbClr val="FFFF00"/>
              </a:solidFill>
            </a:endParaRPr>
          </a:p>
          <a:p>
            <a:pPr>
              <a:lnSpc>
                <a:spcPct val="120000"/>
              </a:lnSpc>
              <a:buFont typeface="Wingdings" panose="05000000000000000000" pitchFamily="2" charset="2"/>
              <a:buChar char="Ø"/>
            </a:pPr>
            <a:r>
              <a:rPr lang="en-US" sz="2900" dirty="0"/>
              <a:t>In the last week lesson, we learn a few things about string data types in python such as quotations, assigning strings to variables, printing string data and using str() function.</a:t>
            </a:r>
          </a:p>
          <a:p>
            <a:pPr marL="271463" indent="-271463">
              <a:lnSpc>
                <a:spcPct val="120000"/>
              </a:lnSpc>
            </a:pPr>
            <a:r>
              <a:rPr lang="en-US" sz="2900" dirty="0"/>
              <a:t>In this week, we can dig a little deeper into this amazing type of data: string !</a:t>
            </a:r>
          </a:p>
          <a:p>
            <a:pPr marL="0" indent="0">
              <a:lnSpc>
                <a:spcPct val="120000"/>
              </a:lnSpc>
              <a:buNone/>
            </a:pPr>
            <a:endParaRPr lang="en-US" sz="2900" dirty="0"/>
          </a:p>
          <a:p>
            <a:pPr>
              <a:lnSpc>
                <a:spcPct val="120000"/>
              </a:lnSpc>
              <a:buFont typeface="Wingdings" panose="05000000000000000000" pitchFamily="2" charset="2"/>
              <a:buChar char="Ø"/>
            </a:pPr>
            <a:r>
              <a:rPr lang="en-US" sz="2900" dirty="0"/>
              <a:t>You can </a:t>
            </a:r>
            <a:r>
              <a:rPr lang="en-US" sz="2900" dirty="0">
                <a:solidFill>
                  <a:srgbClr val="FFFF00"/>
                </a:solidFill>
              </a:rPr>
              <a:t>concatenate</a:t>
            </a:r>
            <a:r>
              <a:rPr lang="en-US" sz="2900" dirty="0"/>
              <a:t> strings into a single unified string. Concatenation means joining two or more string to form a single one, like joining your first name then a space then your last name to form your full name. The </a:t>
            </a:r>
            <a:r>
              <a:rPr lang="en-US" sz="2900" b="1" dirty="0">
                <a:solidFill>
                  <a:srgbClr val="FFFF00"/>
                </a:solidFill>
              </a:rPr>
              <a:t>+</a:t>
            </a:r>
            <a:r>
              <a:rPr lang="en-US" sz="2900" dirty="0"/>
              <a:t> operator is used to concatenate. Note the </a:t>
            </a:r>
            <a:r>
              <a:rPr lang="en-US" sz="2900" dirty="0">
                <a:solidFill>
                  <a:srgbClr val="FFFF00"/>
                </a:solidFill>
              </a:rPr>
              <a:t>+</a:t>
            </a:r>
            <a:r>
              <a:rPr lang="en-US" sz="2900" dirty="0"/>
              <a:t> is also the addition operator to add numbers, as we have learned last week.</a:t>
            </a:r>
          </a:p>
          <a:p>
            <a:pPr marL="0" indent="0">
              <a:buNone/>
            </a:pPr>
            <a:endParaRPr lang="en-US" sz="1400" dirty="0"/>
          </a:p>
          <a:p>
            <a:pPr marL="271463" indent="-271463"/>
            <a:endParaRPr lang="en-US" sz="1400" dirty="0"/>
          </a:p>
          <a:p>
            <a:pPr marL="0" indent="0">
              <a:buNone/>
            </a:pPr>
            <a:endParaRPr lang="en-US" sz="1400" dirty="0"/>
          </a:p>
          <a:p>
            <a:endParaRPr lang="en-US" sz="1400" dirty="0"/>
          </a:p>
          <a:p>
            <a:endParaRPr lang="en-CA" sz="1400" dirty="0">
              <a:effectLst/>
            </a:endParaRPr>
          </a:p>
          <a:p>
            <a:pPr marL="0" indent="0">
              <a:buNone/>
            </a:pPr>
            <a:r>
              <a:rPr lang="en-US" sz="1400" dirty="0"/>
              <a:t>		</a:t>
            </a:r>
          </a:p>
        </p:txBody>
      </p:sp>
      <p:pic>
        <p:nvPicPr>
          <p:cNvPr id="6" name="Picture 5">
            <a:extLst>
              <a:ext uri="{FF2B5EF4-FFF2-40B4-BE49-F238E27FC236}">
                <a16:creationId xmlns:a16="http://schemas.microsoft.com/office/drawing/2014/main" id="{06FAB235-A9AD-7F89-0C2D-57245AC6296C}"/>
              </a:ext>
            </a:extLst>
          </p:cNvPr>
          <p:cNvPicPr>
            <a:picLocks noChangeAspect="1"/>
          </p:cNvPicPr>
          <p:nvPr/>
        </p:nvPicPr>
        <p:blipFill>
          <a:blip r:embed="rId2"/>
          <a:stretch>
            <a:fillRect/>
          </a:stretch>
        </p:blipFill>
        <p:spPr>
          <a:xfrm>
            <a:off x="7259736" y="1769548"/>
            <a:ext cx="4691757" cy="2545277"/>
          </a:xfrm>
          <a:prstGeom prst="rect">
            <a:avLst/>
          </a:prstGeom>
          <a:noFill/>
        </p:spPr>
      </p:pic>
    </p:spTree>
    <p:extLst>
      <p:ext uri="{BB962C8B-B14F-4D97-AF65-F5344CB8AC3E}">
        <p14:creationId xmlns:p14="http://schemas.microsoft.com/office/powerpoint/2010/main" val="1293817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14</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4" y="1517714"/>
            <a:ext cx="10808836" cy="3899318"/>
          </a:xfrm>
        </p:spPr>
        <p:txBody>
          <a:bodyPr>
            <a:normAutofit fontScale="77500" lnSpcReduction="20000"/>
          </a:bodyPr>
          <a:lstStyle/>
          <a:p>
            <a:pPr marL="0" indent="0">
              <a:lnSpc>
                <a:spcPct val="120000"/>
              </a:lnSpc>
              <a:buNone/>
            </a:pPr>
            <a:r>
              <a:rPr lang="en-US" sz="2900" b="1" dirty="0">
                <a:solidFill>
                  <a:srgbClr val="FFFF00"/>
                </a:solidFill>
              </a:rPr>
              <a:t>Working with string data</a:t>
            </a:r>
            <a:endParaRPr lang="en-US" sz="2900" dirty="0">
              <a:solidFill>
                <a:srgbClr val="FFFF00"/>
              </a:solidFill>
            </a:endParaRPr>
          </a:p>
          <a:p>
            <a:pPr>
              <a:buFont typeface="Wingdings" panose="05000000000000000000" pitchFamily="2" charset="2"/>
              <a:buChar char="Ø"/>
            </a:pPr>
            <a:r>
              <a:rPr lang="en-US" sz="3200" dirty="0"/>
              <a:t>Data in Python are objects, including strings. Objects are associated with methods. In a particular str object a method called format.</a:t>
            </a:r>
          </a:p>
          <a:p>
            <a:pPr>
              <a:buFont typeface="Wingdings" panose="05000000000000000000" pitchFamily="2" charset="2"/>
              <a:buChar char="Ø"/>
            </a:pPr>
            <a:r>
              <a:rPr lang="en-US" sz="3200" dirty="0"/>
              <a:t>The syntax for methods is as follows: 	</a:t>
            </a:r>
            <a:r>
              <a:rPr lang="en-US" sz="3200" dirty="0" err="1">
                <a:solidFill>
                  <a:srgbClr val="FFFF00"/>
                </a:solidFill>
              </a:rPr>
              <a:t>object.methodname</a:t>
            </a:r>
            <a:r>
              <a:rPr lang="en-US" sz="3200" dirty="0">
                <a:solidFill>
                  <a:srgbClr val="FFFF00"/>
                </a:solidFill>
              </a:rPr>
              <a:t>(parameters)</a:t>
            </a:r>
            <a:br>
              <a:rPr lang="en-US" sz="3200" dirty="0">
                <a:solidFill>
                  <a:srgbClr val="FFFF00"/>
                </a:solidFill>
              </a:rPr>
            </a:br>
            <a:endParaRPr lang="en-US" sz="3200" dirty="0">
              <a:solidFill>
                <a:srgbClr val="FFFF00"/>
              </a:solidFill>
            </a:endParaRPr>
          </a:p>
          <a:p>
            <a:pPr marL="0" indent="0">
              <a:buNone/>
            </a:pPr>
            <a:r>
              <a:rPr lang="en-US" sz="3200" dirty="0"/>
              <a:t>	</a:t>
            </a:r>
            <a:r>
              <a:rPr lang="en-US" sz="3200" dirty="0">
                <a:solidFill>
                  <a:srgbClr val="FFFF00"/>
                </a:solidFill>
              </a:rPr>
              <a:t>* </a:t>
            </a:r>
            <a:r>
              <a:rPr lang="en-US" sz="3200" dirty="0"/>
              <a:t>parameters are pieces of data passed to methods to process it</a:t>
            </a:r>
            <a:endParaRPr lang="en-US" sz="1400" dirty="0"/>
          </a:p>
          <a:p>
            <a:pPr marL="271463" indent="-271463"/>
            <a:endParaRPr lang="en-US" sz="1400" dirty="0"/>
          </a:p>
          <a:p>
            <a:pPr marL="0" indent="0">
              <a:buNone/>
            </a:pPr>
            <a:endParaRPr lang="en-US" sz="1400" dirty="0"/>
          </a:p>
          <a:p>
            <a:endParaRPr lang="en-US" sz="1400" dirty="0"/>
          </a:p>
          <a:p>
            <a:endParaRPr lang="en-CA" sz="1400" dirty="0">
              <a:effectLst/>
            </a:endParaRPr>
          </a:p>
          <a:p>
            <a:pPr marL="0" indent="0">
              <a:buNone/>
            </a:pPr>
            <a:r>
              <a:rPr lang="en-US" sz="1400" dirty="0"/>
              <a:t>		</a:t>
            </a:r>
          </a:p>
        </p:txBody>
      </p:sp>
    </p:spTree>
    <p:extLst>
      <p:ext uri="{BB962C8B-B14F-4D97-AF65-F5344CB8AC3E}">
        <p14:creationId xmlns:p14="http://schemas.microsoft.com/office/powerpoint/2010/main" val="3216216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15</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4" y="1517714"/>
            <a:ext cx="6586085" cy="5340286"/>
          </a:xfrm>
        </p:spPr>
        <p:txBody>
          <a:bodyPr>
            <a:normAutofit fontScale="92500" lnSpcReduction="20000"/>
          </a:bodyPr>
          <a:lstStyle/>
          <a:p>
            <a:pPr marL="0" indent="0">
              <a:lnSpc>
                <a:spcPct val="120000"/>
              </a:lnSpc>
              <a:buNone/>
            </a:pPr>
            <a:r>
              <a:rPr lang="en-US" sz="2400" b="1" dirty="0">
                <a:solidFill>
                  <a:srgbClr val="FFFF00"/>
                </a:solidFill>
              </a:rPr>
              <a:t>Working with string data</a:t>
            </a:r>
            <a:endParaRPr lang="en-US" sz="2400" dirty="0">
              <a:solidFill>
                <a:srgbClr val="FFFF00"/>
              </a:solidFill>
            </a:endParaRPr>
          </a:p>
          <a:p>
            <a:pPr>
              <a:lnSpc>
                <a:spcPct val="120000"/>
              </a:lnSpc>
              <a:buFont typeface="Wingdings" panose="05000000000000000000" pitchFamily="2" charset="2"/>
              <a:buChar char="Ø"/>
            </a:pPr>
            <a:r>
              <a:rPr lang="en-US" sz="2400" dirty="0"/>
              <a:t>You can also join strings with </a:t>
            </a:r>
            <a:r>
              <a:rPr lang="en-US" sz="2400" dirty="0">
                <a:solidFill>
                  <a:srgbClr val="FFFF00"/>
                </a:solidFill>
              </a:rPr>
              <a:t>f-string</a:t>
            </a:r>
            <a:r>
              <a:rPr lang="en-US" sz="2400" dirty="0"/>
              <a:t>. </a:t>
            </a:r>
          </a:p>
          <a:p>
            <a:pPr>
              <a:lnSpc>
                <a:spcPct val="120000"/>
              </a:lnSpc>
              <a:buFont typeface="Wingdings" panose="05000000000000000000" pitchFamily="2" charset="2"/>
              <a:buChar char="Ø"/>
            </a:pPr>
            <a:r>
              <a:rPr lang="en-US" sz="2400" dirty="0"/>
              <a:t>You can join strings with numbers into a single string.</a:t>
            </a:r>
          </a:p>
          <a:p>
            <a:pPr marL="0" indent="0">
              <a:lnSpc>
                <a:spcPct val="120000"/>
              </a:lnSpc>
              <a:buNone/>
            </a:pPr>
            <a:endParaRPr lang="en-US" sz="2400" dirty="0"/>
          </a:p>
          <a:p>
            <a:pPr marL="0" indent="0">
              <a:lnSpc>
                <a:spcPct val="120000"/>
              </a:lnSpc>
              <a:buNone/>
            </a:pPr>
            <a:r>
              <a:rPr lang="en-US" sz="2200" b="1" dirty="0">
                <a:solidFill>
                  <a:srgbClr val="FFFF00"/>
                </a:solidFill>
              </a:rPr>
              <a:t>*</a:t>
            </a:r>
            <a:r>
              <a:rPr lang="en-US" sz="1900" dirty="0"/>
              <a:t> Notice in line 10 of the code, we use </a:t>
            </a:r>
            <a:r>
              <a:rPr lang="en-US" sz="1900" dirty="0">
                <a:solidFill>
                  <a:srgbClr val="FFFF00"/>
                </a:solidFill>
              </a:rPr>
              <a:t>str() </a:t>
            </a:r>
            <a:r>
              <a:rPr lang="en-US" sz="1900" dirty="0"/>
              <a:t>to convert the numerical value of age into a string to concatenate it with </a:t>
            </a:r>
          </a:p>
          <a:p>
            <a:pPr marL="0" indent="0">
              <a:buNone/>
            </a:pPr>
            <a:r>
              <a:rPr lang="en-US" sz="1900" dirty="0"/>
              <a:t>other string data in the statement. </a:t>
            </a:r>
          </a:p>
          <a:p>
            <a:pPr marL="0" indent="0">
              <a:buNone/>
            </a:pPr>
            <a:endParaRPr lang="en-US" sz="1900" dirty="0"/>
          </a:p>
          <a:p>
            <a:pPr marL="0" indent="0">
              <a:buNone/>
            </a:pPr>
            <a:r>
              <a:rPr lang="en-US" sz="1900" dirty="0">
                <a:solidFill>
                  <a:srgbClr val="FFFF00"/>
                </a:solidFill>
              </a:rPr>
              <a:t>Try to remove str() from line 10 and run the program again, What do you observe ? why?!!</a:t>
            </a:r>
          </a:p>
          <a:p>
            <a:pPr marL="271463" indent="-271463"/>
            <a:endParaRPr lang="en-US" sz="1400" dirty="0"/>
          </a:p>
          <a:p>
            <a:pPr marL="0" indent="0">
              <a:buNone/>
            </a:pPr>
            <a:endParaRPr lang="en-US" sz="1400" dirty="0"/>
          </a:p>
          <a:p>
            <a:endParaRPr lang="en-US" sz="1400" dirty="0"/>
          </a:p>
          <a:p>
            <a:endParaRPr lang="en-CA" sz="1400" dirty="0">
              <a:effectLst/>
            </a:endParaRPr>
          </a:p>
          <a:p>
            <a:pPr marL="0" indent="0">
              <a:buNone/>
            </a:pPr>
            <a:r>
              <a:rPr lang="en-US" sz="1400" dirty="0"/>
              <a:t>		</a:t>
            </a:r>
          </a:p>
        </p:txBody>
      </p:sp>
      <p:pic>
        <p:nvPicPr>
          <p:cNvPr id="8" name="Picture 7">
            <a:extLst>
              <a:ext uri="{FF2B5EF4-FFF2-40B4-BE49-F238E27FC236}">
                <a16:creationId xmlns:a16="http://schemas.microsoft.com/office/drawing/2014/main" id="{A303653C-7438-B62B-A0A8-D5B80BAEDE32}"/>
              </a:ext>
            </a:extLst>
          </p:cNvPr>
          <p:cNvPicPr>
            <a:picLocks noChangeAspect="1"/>
          </p:cNvPicPr>
          <p:nvPr/>
        </p:nvPicPr>
        <p:blipFill>
          <a:blip r:embed="rId2"/>
          <a:stretch>
            <a:fillRect/>
          </a:stretch>
        </p:blipFill>
        <p:spPr>
          <a:xfrm>
            <a:off x="6867459" y="1517714"/>
            <a:ext cx="4991165" cy="4240149"/>
          </a:xfrm>
          <a:prstGeom prst="rect">
            <a:avLst/>
          </a:prstGeom>
        </p:spPr>
      </p:pic>
    </p:spTree>
    <p:extLst>
      <p:ext uri="{BB962C8B-B14F-4D97-AF65-F5344CB8AC3E}">
        <p14:creationId xmlns:p14="http://schemas.microsoft.com/office/powerpoint/2010/main" val="2955214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16</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4" y="1517714"/>
            <a:ext cx="6586085" cy="5340286"/>
          </a:xfrm>
        </p:spPr>
        <p:txBody>
          <a:bodyPr>
            <a:normAutofit fontScale="92500"/>
          </a:bodyPr>
          <a:lstStyle/>
          <a:p>
            <a:pPr marL="0" indent="0">
              <a:lnSpc>
                <a:spcPct val="120000"/>
              </a:lnSpc>
              <a:buNone/>
            </a:pPr>
            <a:r>
              <a:rPr lang="en-US" sz="2400" b="1" dirty="0">
                <a:solidFill>
                  <a:srgbClr val="FFFF00"/>
                </a:solidFill>
              </a:rPr>
              <a:t>Working with string data</a:t>
            </a:r>
            <a:endParaRPr lang="en-US" sz="2400" dirty="0">
              <a:solidFill>
                <a:srgbClr val="FFFF00"/>
              </a:solidFill>
            </a:endParaRPr>
          </a:p>
          <a:p>
            <a:pPr>
              <a:lnSpc>
                <a:spcPct val="120000"/>
              </a:lnSpc>
              <a:buFont typeface="Wingdings" panose="05000000000000000000" pitchFamily="2" charset="2"/>
              <a:buChar char="Ø"/>
            </a:pPr>
            <a:r>
              <a:rPr lang="en-US" sz="2400" dirty="0"/>
              <a:t>You can </a:t>
            </a:r>
            <a:r>
              <a:rPr lang="en-US" sz="2400" dirty="0">
                <a:solidFill>
                  <a:srgbClr val="FFFF00"/>
                </a:solidFill>
              </a:rPr>
              <a:t>access</a:t>
            </a:r>
            <a:r>
              <a:rPr lang="en-US" sz="2400" dirty="0"/>
              <a:t> a character in a string using </a:t>
            </a:r>
            <a:r>
              <a:rPr lang="en-US" sz="2400" dirty="0">
                <a:solidFill>
                  <a:srgbClr val="FFFF00"/>
                </a:solidFill>
              </a:rPr>
              <a:t>indexes</a:t>
            </a:r>
            <a:r>
              <a:rPr lang="en-US" sz="2400" dirty="0"/>
              <a:t>.</a:t>
            </a:r>
          </a:p>
          <a:p>
            <a:pPr lvl="1">
              <a:lnSpc>
                <a:spcPct val="120000"/>
              </a:lnSpc>
              <a:buFont typeface="Wingdings" panose="05000000000000000000" pitchFamily="2" charset="2"/>
              <a:buChar char="§"/>
            </a:pPr>
            <a:r>
              <a:rPr lang="en-US" sz="2200" dirty="0"/>
              <a:t>Each character in a string has an index that can </a:t>
            </a:r>
            <a:br>
              <a:rPr lang="en-US" sz="2200" dirty="0"/>
            </a:br>
            <a:r>
              <a:rPr lang="en-US" sz="2200" dirty="0"/>
              <a:t>be zero, a positive or negative integer. It specifies</a:t>
            </a:r>
            <a:br>
              <a:rPr lang="en-US" sz="2200" dirty="0"/>
            </a:br>
            <a:r>
              <a:rPr lang="en-US" sz="2200" dirty="0"/>
              <a:t>the position of the character in the string. From the left side of the string, indexes start from zero, and from the right starts with -1.</a:t>
            </a:r>
          </a:p>
          <a:p>
            <a:pPr marL="0" indent="0">
              <a:lnSpc>
                <a:spcPct val="120000"/>
              </a:lnSpc>
              <a:buNone/>
            </a:pPr>
            <a:r>
              <a:rPr lang="en-US" sz="2400" dirty="0"/>
              <a:t> </a:t>
            </a:r>
          </a:p>
          <a:p>
            <a:pPr marL="0" indent="0">
              <a:buNone/>
            </a:pPr>
            <a:endParaRPr lang="en-US" sz="1400" dirty="0"/>
          </a:p>
          <a:p>
            <a:endParaRPr lang="en-US" sz="1400" dirty="0"/>
          </a:p>
          <a:p>
            <a:endParaRPr lang="en-CA" sz="1400" dirty="0">
              <a:effectLst/>
            </a:endParaRPr>
          </a:p>
          <a:p>
            <a:pPr marL="0" indent="0">
              <a:buNone/>
            </a:pPr>
            <a:r>
              <a:rPr lang="en-US" sz="1400" dirty="0"/>
              <a:t>		</a:t>
            </a:r>
          </a:p>
        </p:txBody>
      </p:sp>
      <p:pic>
        <p:nvPicPr>
          <p:cNvPr id="9" name="Picture 8">
            <a:extLst>
              <a:ext uri="{FF2B5EF4-FFF2-40B4-BE49-F238E27FC236}">
                <a16:creationId xmlns:a16="http://schemas.microsoft.com/office/drawing/2014/main" id="{E644A9AE-9BA2-220E-EBF5-413D2EFD62E5}"/>
              </a:ext>
            </a:extLst>
          </p:cNvPr>
          <p:cNvPicPr>
            <a:picLocks noChangeAspect="1"/>
          </p:cNvPicPr>
          <p:nvPr/>
        </p:nvPicPr>
        <p:blipFill>
          <a:blip r:embed="rId2"/>
          <a:stretch>
            <a:fillRect/>
          </a:stretch>
        </p:blipFill>
        <p:spPr>
          <a:xfrm>
            <a:off x="6905297" y="1414039"/>
            <a:ext cx="5212362" cy="3813807"/>
          </a:xfrm>
          <a:prstGeom prst="rect">
            <a:avLst/>
          </a:prstGeom>
        </p:spPr>
      </p:pic>
      <p:sp>
        <p:nvSpPr>
          <p:cNvPr id="10" name="Rectangle 9">
            <a:extLst>
              <a:ext uri="{FF2B5EF4-FFF2-40B4-BE49-F238E27FC236}">
                <a16:creationId xmlns:a16="http://schemas.microsoft.com/office/drawing/2014/main" id="{C042B06C-D802-1999-DB4F-6F731BE520D6}"/>
              </a:ext>
            </a:extLst>
          </p:cNvPr>
          <p:cNvSpPr/>
          <p:nvPr/>
        </p:nvSpPr>
        <p:spPr>
          <a:xfrm>
            <a:off x="7086205" y="3941379"/>
            <a:ext cx="619980" cy="220718"/>
          </a:xfrm>
          <a:prstGeom prst="rect">
            <a:avLst/>
          </a:prstGeom>
          <a:noFill/>
          <a:ln w="19050">
            <a:solidFill>
              <a:srgbClr val="FF0000">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Rectangle 10">
            <a:extLst>
              <a:ext uri="{FF2B5EF4-FFF2-40B4-BE49-F238E27FC236}">
                <a16:creationId xmlns:a16="http://schemas.microsoft.com/office/drawing/2014/main" id="{176AE641-F1D7-8F59-FBA2-C9E57CEFE263}"/>
              </a:ext>
            </a:extLst>
          </p:cNvPr>
          <p:cNvSpPr/>
          <p:nvPr/>
        </p:nvSpPr>
        <p:spPr>
          <a:xfrm>
            <a:off x="7086205" y="4836319"/>
            <a:ext cx="2907901" cy="2207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6054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17</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4" y="1517714"/>
            <a:ext cx="6586085" cy="5340286"/>
          </a:xfrm>
        </p:spPr>
        <p:txBody>
          <a:bodyPr>
            <a:normAutofit/>
          </a:bodyPr>
          <a:lstStyle/>
          <a:p>
            <a:pPr marL="0" indent="0">
              <a:lnSpc>
                <a:spcPct val="120000"/>
              </a:lnSpc>
              <a:buNone/>
            </a:pPr>
            <a:r>
              <a:rPr lang="en-US" sz="2400" b="1" dirty="0">
                <a:solidFill>
                  <a:srgbClr val="FFFF00"/>
                </a:solidFill>
              </a:rPr>
              <a:t>Working with string data</a:t>
            </a:r>
            <a:endParaRPr lang="en-US" sz="2400" dirty="0">
              <a:solidFill>
                <a:srgbClr val="FFFF00"/>
              </a:solidFill>
            </a:endParaRPr>
          </a:p>
          <a:p>
            <a:pPr>
              <a:lnSpc>
                <a:spcPct val="120000"/>
              </a:lnSpc>
              <a:buFont typeface="Wingdings" panose="05000000000000000000" pitchFamily="2" charset="2"/>
              <a:buChar char="Ø"/>
            </a:pPr>
            <a:r>
              <a:rPr lang="en-US" sz="2400" dirty="0"/>
              <a:t>You can </a:t>
            </a:r>
            <a:r>
              <a:rPr lang="en-US" sz="2400" dirty="0">
                <a:solidFill>
                  <a:srgbClr val="FFFF00"/>
                </a:solidFill>
              </a:rPr>
              <a:t>slice</a:t>
            </a:r>
            <a:r>
              <a:rPr lang="en-US" sz="2400" dirty="0"/>
              <a:t> a string meaning you get a span of characters from within the string. Sometimes slices are called substrings.</a:t>
            </a:r>
          </a:p>
          <a:p>
            <a:pPr marL="0" indent="0">
              <a:lnSpc>
                <a:spcPct val="120000"/>
              </a:lnSpc>
              <a:buNone/>
            </a:pPr>
            <a:r>
              <a:rPr lang="en-US" sz="2400" dirty="0"/>
              <a:t>How to slice a string:</a:t>
            </a:r>
          </a:p>
          <a:p>
            <a:pPr marL="0" indent="0">
              <a:lnSpc>
                <a:spcPct val="120000"/>
              </a:lnSpc>
              <a:buNone/>
            </a:pPr>
            <a:endParaRPr lang="en-US" sz="2400" dirty="0"/>
          </a:p>
          <a:p>
            <a:pPr marL="271463" indent="-271463"/>
            <a:endParaRPr lang="en-US" sz="1400" dirty="0"/>
          </a:p>
          <a:p>
            <a:pPr marL="0" indent="0">
              <a:buNone/>
            </a:pPr>
            <a:endParaRPr lang="en-US" sz="1400" dirty="0"/>
          </a:p>
          <a:p>
            <a:pPr marL="0" indent="0">
              <a:buNone/>
            </a:pPr>
            <a:r>
              <a:rPr lang="en-US" sz="1800" dirty="0">
                <a:solidFill>
                  <a:srgbClr val="FFFF00"/>
                </a:solidFill>
              </a:rPr>
              <a:t>*  Python slices a string starting from the index at </a:t>
            </a:r>
            <a:r>
              <a:rPr lang="en-US" sz="1800" u="sng" dirty="0">
                <a:solidFill>
                  <a:srgbClr val="FFFF00"/>
                </a:solidFill>
              </a:rPr>
              <a:t>start</a:t>
            </a:r>
            <a:r>
              <a:rPr lang="en-US" sz="1800" dirty="0">
                <a:solidFill>
                  <a:srgbClr val="FFFF00"/>
                </a:solidFill>
              </a:rPr>
              <a:t> to the index at </a:t>
            </a:r>
            <a:r>
              <a:rPr lang="en-US" sz="1800" u="sng" dirty="0">
                <a:solidFill>
                  <a:srgbClr val="FFFF00"/>
                </a:solidFill>
              </a:rPr>
              <a:t>end - 1</a:t>
            </a:r>
          </a:p>
          <a:p>
            <a:endParaRPr lang="en-CA" sz="1400" dirty="0">
              <a:effectLst/>
            </a:endParaRPr>
          </a:p>
          <a:p>
            <a:pPr marL="0" indent="0">
              <a:buNone/>
            </a:pPr>
            <a:r>
              <a:rPr lang="en-US" sz="1400" dirty="0"/>
              <a:t>		</a:t>
            </a:r>
          </a:p>
        </p:txBody>
      </p:sp>
      <p:pic>
        <p:nvPicPr>
          <p:cNvPr id="6" name="Picture 5">
            <a:extLst>
              <a:ext uri="{FF2B5EF4-FFF2-40B4-BE49-F238E27FC236}">
                <a16:creationId xmlns:a16="http://schemas.microsoft.com/office/drawing/2014/main" id="{29ED4840-ED5C-CCB2-6839-0ACC75938154}"/>
              </a:ext>
            </a:extLst>
          </p:cNvPr>
          <p:cNvPicPr>
            <a:picLocks noChangeAspect="1"/>
          </p:cNvPicPr>
          <p:nvPr/>
        </p:nvPicPr>
        <p:blipFill>
          <a:blip r:embed="rId2"/>
          <a:stretch>
            <a:fillRect/>
          </a:stretch>
        </p:blipFill>
        <p:spPr>
          <a:xfrm>
            <a:off x="1498147" y="4274153"/>
            <a:ext cx="3401776" cy="751895"/>
          </a:xfrm>
          <a:prstGeom prst="rect">
            <a:avLst/>
          </a:prstGeom>
        </p:spPr>
      </p:pic>
      <p:pic>
        <p:nvPicPr>
          <p:cNvPr id="7" name="Picture 6">
            <a:extLst>
              <a:ext uri="{FF2B5EF4-FFF2-40B4-BE49-F238E27FC236}">
                <a16:creationId xmlns:a16="http://schemas.microsoft.com/office/drawing/2014/main" id="{86E28648-095E-AFA6-34A3-CE77B23F1F8C}"/>
              </a:ext>
            </a:extLst>
          </p:cNvPr>
          <p:cNvPicPr>
            <a:picLocks noChangeAspect="1"/>
          </p:cNvPicPr>
          <p:nvPr/>
        </p:nvPicPr>
        <p:blipFill>
          <a:blip r:embed="rId3"/>
          <a:stretch>
            <a:fillRect/>
          </a:stretch>
        </p:blipFill>
        <p:spPr>
          <a:xfrm>
            <a:off x="7029449" y="1719811"/>
            <a:ext cx="4572033" cy="3552178"/>
          </a:xfrm>
          <a:prstGeom prst="rect">
            <a:avLst/>
          </a:prstGeom>
        </p:spPr>
      </p:pic>
    </p:spTree>
    <p:extLst>
      <p:ext uri="{BB962C8B-B14F-4D97-AF65-F5344CB8AC3E}">
        <p14:creationId xmlns:p14="http://schemas.microsoft.com/office/powerpoint/2010/main" val="87400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18</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4" y="1517714"/>
            <a:ext cx="6586085" cy="5340286"/>
          </a:xfrm>
        </p:spPr>
        <p:txBody>
          <a:bodyPr>
            <a:normAutofit/>
          </a:bodyPr>
          <a:lstStyle/>
          <a:p>
            <a:pPr marL="0" indent="0">
              <a:lnSpc>
                <a:spcPct val="120000"/>
              </a:lnSpc>
              <a:buNone/>
            </a:pPr>
            <a:r>
              <a:rPr lang="en-US" sz="2400" b="1" dirty="0">
                <a:solidFill>
                  <a:srgbClr val="FFFF00"/>
                </a:solidFill>
              </a:rPr>
              <a:t>Working with string data</a:t>
            </a:r>
            <a:endParaRPr lang="en-US" sz="2400" dirty="0">
              <a:solidFill>
                <a:srgbClr val="FFFF00"/>
              </a:solidFill>
            </a:endParaRPr>
          </a:p>
          <a:p>
            <a:pPr>
              <a:lnSpc>
                <a:spcPct val="120000"/>
              </a:lnSpc>
              <a:buFont typeface="Wingdings" panose="05000000000000000000" pitchFamily="2" charset="2"/>
              <a:buChar char="Ø"/>
            </a:pPr>
            <a:r>
              <a:rPr lang="en-US" sz="2400" dirty="0"/>
              <a:t>You can use the repetition operator to repeat a string.</a:t>
            </a:r>
          </a:p>
          <a:p>
            <a:pPr marL="271463" indent="-271463"/>
            <a:endParaRPr lang="en-US" sz="1400" dirty="0"/>
          </a:p>
          <a:p>
            <a:pPr marL="0" indent="0">
              <a:buNone/>
            </a:pPr>
            <a:endParaRPr lang="en-US" sz="1400" dirty="0"/>
          </a:p>
          <a:p>
            <a:endParaRPr lang="en-CA" sz="1400" dirty="0">
              <a:effectLst/>
            </a:endParaRPr>
          </a:p>
          <a:p>
            <a:pPr marL="0" indent="0">
              <a:buNone/>
            </a:pPr>
            <a:r>
              <a:rPr lang="en-US" sz="1400" dirty="0"/>
              <a:t>		</a:t>
            </a:r>
          </a:p>
        </p:txBody>
      </p:sp>
      <p:pic>
        <p:nvPicPr>
          <p:cNvPr id="8" name="Picture 7">
            <a:extLst>
              <a:ext uri="{FF2B5EF4-FFF2-40B4-BE49-F238E27FC236}">
                <a16:creationId xmlns:a16="http://schemas.microsoft.com/office/drawing/2014/main" id="{3B0E3E31-0D56-3DF1-557B-9522D0037862}"/>
              </a:ext>
            </a:extLst>
          </p:cNvPr>
          <p:cNvPicPr>
            <a:picLocks noChangeAspect="1"/>
          </p:cNvPicPr>
          <p:nvPr/>
        </p:nvPicPr>
        <p:blipFill>
          <a:blip r:embed="rId2"/>
          <a:stretch>
            <a:fillRect/>
          </a:stretch>
        </p:blipFill>
        <p:spPr>
          <a:xfrm>
            <a:off x="2003108" y="3249576"/>
            <a:ext cx="5974880" cy="1000807"/>
          </a:xfrm>
          <a:prstGeom prst="rect">
            <a:avLst/>
          </a:prstGeom>
        </p:spPr>
      </p:pic>
    </p:spTree>
    <p:extLst>
      <p:ext uri="{BB962C8B-B14F-4D97-AF65-F5344CB8AC3E}">
        <p14:creationId xmlns:p14="http://schemas.microsoft.com/office/powerpoint/2010/main" val="1558753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19</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4" y="1517715"/>
            <a:ext cx="6909673" cy="4202015"/>
          </a:xfrm>
        </p:spPr>
        <p:txBody>
          <a:bodyPr>
            <a:normAutofit fontScale="25000" lnSpcReduction="20000"/>
          </a:bodyPr>
          <a:lstStyle/>
          <a:p>
            <a:pPr marL="0" indent="0">
              <a:buNone/>
            </a:pPr>
            <a:r>
              <a:rPr lang="en-US" sz="8000" b="1" dirty="0">
                <a:solidFill>
                  <a:srgbClr val="FFFF00"/>
                </a:solidFill>
              </a:rPr>
              <a:t>Working with string data</a:t>
            </a:r>
            <a:endParaRPr lang="en-US" sz="8000" dirty="0">
              <a:solidFill>
                <a:srgbClr val="FFFF00"/>
              </a:solidFill>
            </a:endParaRPr>
          </a:p>
          <a:p>
            <a:pPr>
              <a:lnSpc>
                <a:spcPct val="120000"/>
              </a:lnSpc>
              <a:buFont typeface="Wingdings" panose="05000000000000000000" pitchFamily="2" charset="2"/>
              <a:buChar char="Ø"/>
            </a:pPr>
            <a:r>
              <a:rPr lang="en-US" sz="5500" dirty="0"/>
              <a:t>Strings are </a:t>
            </a:r>
            <a:r>
              <a:rPr lang="en-US" sz="5500" dirty="0">
                <a:solidFill>
                  <a:srgbClr val="FFFF00"/>
                </a:solidFill>
              </a:rPr>
              <a:t>immutable</a:t>
            </a:r>
            <a:r>
              <a:rPr lang="en-US" sz="5500" dirty="0"/>
              <a:t> meaning that means once they are created, they cannot be changed or modified.</a:t>
            </a:r>
          </a:p>
          <a:p>
            <a:pPr lvl="1">
              <a:lnSpc>
                <a:spcPct val="120000"/>
              </a:lnSpc>
            </a:pPr>
            <a:r>
              <a:rPr lang="en-US" sz="5500" dirty="0"/>
              <a:t>Some operations, such as concatenation or slicing, give the impression that they modify strings, but in reality they do not.</a:t>
            </a:r>
          </a:p>
          <a:p>
            <a:pPr lvl="1">
              <a:lnSpc>
                <a:spcPct val="120000"/>
              </a:lnSpc>
            </a:pPr>
            <a:r>
              <a:rPr lang="en-US" sz="5500" dirty="0"/>
              <a:t>In the first example, we do not change the string name rather we concatenate it with two new strings, a single space and ‘Patel’ to create a new string of name (line2).</a:t>
            </a:r>
          </a:p>
          <a:p>
            <a:pPr lvl="1">
              <a:lnSpc>
                <a:spcPct val="120000"/>
              </a:lnSpc>
            </a:pPr>
            <a:endParaRPr lang="en-US" sz="5500" dirty="0"/>
          </a:p>
          <a:p>
            <a:pPr lvl="1">
              <a:lnSpc>
                <a:spcPct val="120000"/>
              </a:lnSpc>
            </a:pPr>
            <a:r>
              <a:rPr lang="en-US" sz="5500" dirty="0"/>
              <a:t>In the second example, we try to change the first character of the string referred to with the variable name.</a:t>
            </a:r>
          </a:p>
          <a:p>
            <a:pPr lvl="1">
              <a:lnSpc>
                <a:spcPct val="120000"/>
              </a:lnSpc>
            </a:pPr>
            <a:r>
              <a:rPr lang="en-US" sz="5500" dirty="0"/>
              <a:t>Since strings are immutable, python threw an exception. </a:t>
            </a:r>
          </a:p>
          <a:p>
            <a:pPr marL="457200" lvl="1" indent="0">
              <a:lnSpc>
                <a:spcPct val="120000"/>
              </a:lnSpc>
              <a:buNone/>
            </a:pPr>
            <a:endParaRPr lang="en-US" sz="4300" dirty="0"/>
          </a:p>
          <a:p>
            <a:pPr marL="271463" indent="-271463"/>
            <a:endParaRPr lang="en-US" dirty="0"/>
          </a:p>
          <a:p>
            <a:pPr marL="0" indent="0">
              <a:buNone/>
            </a:pPr>
            <a:endParaRPr lang="en-US" dirty="0"/>
          </a:p>
          <a:p>
            <a:endParaRPr lang="en-CA" dirty="0">
              <a:effectLst/>
            </a:endParaRPr>
          </a:p>
          <a:p>
            <a:pPr marL="0" indent="0">
              <a:buNone/>
            </a:pPr>
            <a:r>
              <a:rPr lang="en-US" dirty="0"/>
              <a:t>		</a:t>
            </a:r>
          </a:p>
        </p:txBody>
      </p:sp>
      <p:pic>
        <p:nvPicPr>
          <p:cNvPr id="6" name="Picture 5">
            <a:extLst>
              <a:ext uri="{FF2B5EF4-FFF2-40B4-BE49-F238E27FC236}">
                <a16:creationId xmlns:a16="http://schemas.microsoft.com/office/drawing/2014/main" id="{092CF292-710E-6373-F3E3-94DC35876E5F}"/>
              </a:ext>
            </a:extLst>
          </p:cNvPr>
          <p:cNvPicPr>
            <a:picLocks noChangeAspect="1"/>
          </p:cNvPicPr>
          <p:nvPr/>
        </p:nvPicPr>
        <p:blipFill>
          <a:blip r:embed="rId2"/>
          <a:stretch>
            <a:fillRect/>
          </a:stretch>
        </p:blipFill>
        <p:spPr>
          <a:xfrm>
            <a:off x="7760508" y="1461407"/>
            <a:ext cx="4166826" cy="2677185"/>
          </a:xfrm>
          <a:prstGeom prst="rect">
            <a:avLst/>
          </a:prstGeom>
          <a:noFill/>
        </p:spPr>
      </p:pic>
      <p:pic>
        <p:nvPicPr>
          <p:cNvPr id="9" name="Picture 8">
            <a:extLst>
              <a:ext uri="{FF2B5EF4-FFF2-40B4-BE49-F238E27FC236}">
                <a16:creationId xmlns:a16="http://schemas.microsoft.com/office/drawing/2014/main" id="{8F3080D9-7F9B-92C7-8398-D57DE686EC35}"/>
              </a:ext>
            </a:extLst>
          </p:cNvPr>
          <p:cNvPicPr>
            <a:picLocks noChangeAspect="1"/>
          </p:cNvPicPr>
          <p:nvPr/>
        </p:nvPicPr>
        <p:blipFill>
          <a:blip r:embed="rId3"/>
          <a:stretch>
            <a:fillRect/>
          </a:stretch>
        </p:blipFill>
        <p:spPr>
          <a:xfrm>
            <a:off x="7123582" y="4190480"/>
            <a:ext cx="4262865" cy="2307157"/>
          </a:xfrm>
          <a:prstGeom prst="rect">
            <a:avLst/>
          </a:prstGeom>
        </p:spPr>
      </p:pic>
      <p:sp>
        <p:nvSpPr>
          <p:cNvPr id="5" name="Rectangle 4">
            <a:extLst>
              <a:ext uri="{FF2B5EF4-FFF2-40B4-BE49-F238E27FC236}">
                <a16:creationId xmlns:a16="http://schemas.microsoft.com/office/drawing/2014/main" id="{03291313-99D3-2E29-ABC6-5DE12E84ECF0}"/>
              </a:ext>
            </a:extLst>
          </p:cNvPr>
          <p:cNvSpPr/>
          <p:nvPr/>
        </p:nvSpPr>
        <p:spPr>
          <a:xfrm>
            <a:off x="7302588" y="6192695"/>
            <a:ext cx="3537782" cy="176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391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sz="4000" b="1" dirty="0">
                <a:solidFill>
                  <a:schemeClr val="accent6"/>
                </a:solidFill>
              </a:rPr>
              <a:t>Objectives</a:t>
            </a:r>
            <a:endParaRPr lang="en-US" b="1" dirty="0">
              <a:solidFill>
                <a:schemeClr val="accent6"/>
              </a:solidFill>
            </a:endParaRPr>
          </a:p>
          <a:p>
            <a:pPr marL="0" indent="0">
              <a:buNone/>
            </a:pPr>
            <a:endParaRPr lang="en-US" dirty="0"/>
          </a:p>
          <a:p>
            <a:pPr marL="0" indent="0">
              <a:buNone/>
            </a:pPr>
            <a:r>
              <a:rPr lang="en-US" dirty="0"/>
              <a:t>At the end of this module, students will be able to:</a:t>
            </a:r>
          </a:p>
          <a:p>
            <a:r>
              <a:rPr lang="en-US" dirty="0"/>
              <a:t>Prompt users to enter data from keyboard and process them in their programs.</a:t>
            </a:r>
          </a:p>
          <a:p>
            <a:r>
              <a:rPr lang="en-US" dirty="0"/>
              <a:t>Define and analyze strings.</a:t>
            </a:r>
          </a:p>
          <a:p>
            <a:r>
              <a:rPr lang="en-US" dirty="0"/>
              <a:t>Define and implement strings functions and methods.</a:t>
            </a:r>
          </a:p>
          <a:p>
            <a:r>
              <a:rPr lang="en-US" dirty="0"/>
              <a:t>Format program outputs in different data types; int, float and strings.</a:t>
            </a:r>
          </a:p>
          <a:p>
            <a:r>
              <a:rPr lang="en-US" dirty="0"/>
              <a:t>Apply relational and logical operators.</a:t>
            </a:r>
          </a:p>
          <a:p>
            <a:r>
              <a:rPr lang="en-US" dirty="0"/>
              <a:t>Define and implement Boolean expressions.</a:t>
            </a: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dirty="0">
                <a:solidFill>
                  <a:schemeClr val="bg1"/>
                </a:solidFill>
              </a:rPr>
              <a:t>Python Fundamentals(2)</a:t>
            </a:r>
            <a:endParaRPr lang="en-CA" dirty="0"/>
          </a:p>
        </p:txBody>
      </p:sp>
      <p:sp>
        <p:nvSpPr>
          <p:cNvPr id="5" name="Rectangle 4">
            <a:extLst>
              <a:ext uri="{FF2B5EF4-FFF2-40B4-BE49-F238E27FC236}">
                <a16:creationId xmlns:a16="http://schemas.microsoft.com/office/drawing/2014/main" id="{8E46B4D0-91A9-7DB5-CCE0-BD66C7079E89}"/>
              </a:ext>
            </a:extLst>
          </p:cNvPr>
          <p:cNvSpPr/>
          <p:nvPr/>
        </p:nvSpPr>
        <p:spPr>
          <a:xfrm>
            <a:off x="235527" y="1946284"/>
            <a:ext cx="11720946" cy="4151818"/>
          </a:xfrm>
          <a:prstGeom prst="rect">
            <a:avLst/>
          </a:prstGeom>
          <a:solidFill>
            <a:schemeClr val="accent2">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762801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20</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6695261" cy="4659248"/>
          </a:xfrm>
        </p:spPr>
        <p:txBody>
          <a:bodyPr>
            <a:normAutofit fontScale="92500" lnSpcReduction="20000"/>
          </a:bodyPr>
          <a:lstStyle/>
          <a:p>
            <a:pPr marL="0" indent="0">
              <a:buNone/>
            </a:pPr>
            <a:r>
              <a:rPr lang="en-US" sz="2600" b="1" dirty="0">
                <a:solidFill>
                  <a:srgbClr val="FFFF00"/>
                </a:solidFill>
              </a:rPr>
              <a:t>Working with string data</a:t>
            </a:r>
            <a:endParaRPr lang="en-US" sz="2600" dirty="0">
              <a:solidFill>
                <a:srgbClr val="FFFF00"/>
              </a:solidFill>
            </a:endParaRPr>
          </a:p>
          <a:p>
            <a:pPr>
              <a:buFont typeface="Wingdings" panose="05000000000000000000" pitchFamily="2" charset="2"/>
              <a:buChar char="Ø"/>
            </a:pPr>
            <a:r>
              <a:rPr lang="en-US" dirty="0"/>
              <a:t>Python has a built-in function (</a:t>
            </a:r>
            <a:r>
              <a:rPr lang="en-US" dirty="0" err="1">
                <a:solidFill>
                  <a:srgbClr val="FFFF00"/>
                </a:solidFill>
              </a:rPr>
              <a:t>len</a:t>
            </a:r>
            <a:r>
              <a:rPr lang="en-US" dirty="0"/>
              <a:t>) that returns the length of a string (the number of characters contained in the string .</a:t>
            </a:r>
            <a:br>
              <a:rPr lang="en-US" dirty="0"/>
            </a:br>
            <a:endParaRPr lang="en-US" dirty="0"/>
          </a:p>
          <a:p>
            <a:pPr marL="0" indent="0">
              <a:buNone/>
            </a:pPr>
            <a:r>
              <a:rPr lang="en-US" dirty="0"/>
              <a:t>	string length: </a:t>
            </a:r>
            <a:r>
              <a:rPr lang="en-US" dirty="0" err="1"/>
              <a:t>len</a:t>
            </a:r>
            <a:r>
              <a:rPr lang="en-US" dirty="0"/>
              <a:t>(string)</a:t>
            </a:r>
          </a:p>
          <a:p>
            <a:pPr marL="0" indent="0">
              <a:buNone/>
            </a:pPr>
            <a:endParaRPr lang="en-US" dirty="0"/>
          </a:p>
          <a:p>
            <a:pPr marL="0" indent="0">
              <a:buNone/>
            </a:pPr>
            <a:r>
              <a:rPr lang="en-US" dirty="0"/>
              <a:t>* Len function can also be used for the other sequences in python as we will learned about in future.</a:t>
            </a:r>
          </a:p>
          <a:p>
            <a:pPr marL="0" indent="0">
              <a:buNone/>
            </a:pPr>
            <a:endParaRPr lang="en-US" dirty="0"/>
          </a:p>
          <a:p>
            <a:pPr marL="0" indent="0">
              <a:buNone/>
            </a:pPr>
            <a:endParaRPr lang="en-US" dirty="0"/>
          </a:p>
          <a:p>
            <a:pPr marL="271463" indent="-271463"/>
            <a:endParaRPr lang="en-US" dirty="0"/>
          </a:p>
          <a:p>
            <a:pPr marL="0" indent="0">
              <a:buNone/>
            </a:pPr>
            <a:endParaRPr lang="en-US" dirty="0"/>
          </a:p>
          <a:p>
            <a:endParaRPr lang="en-CA" dirty="0">
              <a:effectLst/>
            </a:endParaRPr>
          </a:p>
          <a:p>
            <a:pPr marL="0" indent="0">
              <a:buNone/>
            </a:pPr>
            <a:r>
              <a:rPr lang="en-US" dirty="0"/>
              <a:t>		</a:t>
            </a:r>
          </a:p>
        </p:txBody>
      </p:sp>
      <p:pic>
        <p:nvPicPr>
          <p:cNvPr id="8" name="Picture 7">
            <a:extLst>
              <a:ext uri="{FF2B5EF4-FFF2-40B4-BE49-F238E27FC236}">
                <a16:creationId xmlns:a16="http://schemas.microsoft.com/office/drawing/2014/main" id="{D46DAE78-CBD2-59A4-9982-6A43069AF600}"/>
              </a:ext>
            </a:extLst>
          </p:cNvPr>
          <p:cNvPicPr>
            <a:picLocks noChangeAspect="1"/>
          </p:cNvPicPr>
          <p:nvPr/>
        </p:nvPicPr>
        <p:blipFill>
          <a:blip r:embed="rId2"/>
          <a:stretch>
            <a:fillRect/>
          </a:stretch>
        </p:blipFill>
        <p:spPr>
          <a:xfrm>
            <a:off x="7280501" y="1642963"/>
            <a:ext cx="4649265" cy="2336254"/>
          </a:xfrm>
          <a:prstGeom prst="rect">
            <a:avLst/>
          </a:prstGeom>
          <a:noFill/>
        </p:spPr>
      </p:pic>
    </p:spTree>
    <p:extLst>
      <p:ext uri="{BB962C8B-B14F-4D97-AF65-F5344CB8AC3E}">
        <p14:creationId xmlns:p14="http://schemas.microsoft.com/office/powerpoint/2010/main" val="1276683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21</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5652635" cy="6106489"/>
          </a:xfrm>
        </p:spPr>
        <p:txBody>
          <a:bodyPr>
            <a:normAutofit fontScale="85000" lnSpcReduction="10000"/>
          </a:bodyPr>
          <a:lstStyle/>
          <a:p>
            <a:pPr marL="0" indent="0">
              <a:buNone/>
            </a:pPr>
            <a:r>
              <a:rPr lang="en-US" b="1" dirty="0">
                <a:solidFill>
                  <a:srgbClr val="FFFF00"/>
                </a:solidFill>
              </a:rPr>
              <a:t>Working with string data</a:t>
            </a:r>
            <a:endParaRPr lang="en-US" dirty="0">
              <a:solidFill>
                <a:srgbClr val="FFFF00"/>
              </a:solidFill>
            </a:endParaRPr>
          </a:p>
          <a:p>
            <a:pPr>
              <a:lnSpc>
                <a:spcPct val="120000"/>
              </a:lnSpc>
              <a:buFont typeface="Wingdings" panose="05000000000000000000" pitchFamily="2" charset="2"/>
              <a:buChar char="Ø"/>
            </a:pPr>
            <a:r>
              <a:rPr lang="en-US" sz="1600" dirty="0"/>
              <a:t>Python offers a set of </a:t>
            </a:r>
            <a:r>
              <a:rPr lang="en-US" sz="1600" dirty="0">
                <a:solidFill>
                  <a:srgbClr val="FFFF00"/>
                </a:solidFill>
              </a:rPr>
              <a:t>built-in methods </a:t>
            </a:r>
            <a:r>
              <a:rPr lang="en-US" sz="1600" dirty="0"/>
              <a:t>that can used to work with strings. Built-in methods are programs have been developed and are ready to use by programmers. They are loaded to your computer when you installed python interpreters.</a:t>
            </a:r>
          </a:p>
          <a:p>
            <a:pPr lvl="1">
              <a:lnSpc>
                <a:spcPct val="120000"/>
              </a:lnSpc>
              <a:buFont typeface="Wingdings" panose="05000000000000000000" pitchFamily="2" charset="2"/>
              <a:buChar char="§"/>
            </a:pPr>
            <a:r>
              <a:rPr lang="en-US" sz="1600" dirty="0"/>
              <a:t>The two first groups in the table, methods return either True or False value after they have been processed by the interpreter.</a:t>
            </a:r>
          </a:p>
          <a:p>
            <a:pPr marL="457200" lvl="1" indent="0">
              <a:lnSpc>
                <a:spcPct val="120000"/>
              </a:lnSpc>
              <a:buNone/>
            </a:pPr>
            <a:r>
              <a:rPr lang="en-US" sz="2400" b="1" dirty="0">
                <a:solidFill>
                  <a:srgbClr val="FFFF00"/>
                </a:solidFill>
              </a:rPr>
              <a:t>*</a:t>
            </a:r>
            <a:r>
              <a:rPr lang="en-US" sz="1600" dirty="0"/>
              <a:t> The Python </a:t>
            </a:r>
            <a:r>
              <a:rPr lang="en-US" sz="1600" dirty="0">
                <a:solidFill>
                  <a:srgbClr val="FFFF00"/>
                </a:solidFill>
              </a:rPr>
              <a:t>Boolean</a:t>
            </a:r>
            <a:r>
              <a:rPr lang="en-US" sz="1600" dirty="0"/>
              <a:t> type is one of Python's built-in data types. It's used to represent the truth value of an expression. For example, the expression 1 &lt;= 2 is True , while the expression 0 == 1 is False . Understanding how Python Boolean values behave is important to programming.</a:t>
            </a:r>
          </a:p>
          <a:p>
            <a:pPr lvl="1">
              <a:buFont typeface="Wingdings" panose="05000000000000000000" pitchFamily="2" charset="2"/>
              <a:buChar char="§"/>
            </a:pPr>
            <a:endParaRPr lang="en-US" sz="1600" dirty="0"/>
          </a:p>
          <a:p>
            <a:pPr lvl="1">
              <a:buFont typeface="Wingdings" panose="05000000000000000000" pitchFamily="2" charset="2"/>
              <a:buChar char="§"/>
            </a:pPr>
            <a:endParaRPr lang="en-US" sz="1600" dirty="0"/>
          </a:p>
          <a:p>
            <a:pPr marL="0" indent="0">
              <a:buNone/>
            </a:pPr>
            <a:endParaRPr lang="en-US" sz="1600" dirty="0"/>
          </a:p>
          <a:p>
            <a:pPr marL="0" indent="0">
              <a:buNone/>
            </a:pPr>
            <a:endParaRPr lang="en-US" sz="1600" dirty="0"/>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pic>
        <p:nvPicPr>
          <p:cNvPr id="6" name="Picture 5" descr="Table&#10;&#10;Description automatically generated">
            <a:extLst>
              <a:ext uri="{FF2B5EF4-FFF2-40B4-BE49-F238E27FC236}">
                <a16:creationId xmlns:a16="http://schemas.microsoft.com/office/drawing/2014/main" id="{E0718BC3-A7AA-DCD0-29DF-F759DD26CCDA}"/>
              </a:ext>
            </a:extLst>
          </p:cNvPr>
          <p:cNvPicPr>
            <a:picLocks noChangeAspect="1"/>
          </p:cNvPicPr>
          <p:nvPr/>
        </p:nvPicPr>
        <p:blipFill>
          <a:blip r:embed="rId2"/>
          <a:stretch>
            <a:fillRect/>
          </a:stretch>
        </p:blipFill>
        <p:spPr>
          <a:xfrm>
            <a:off x="6096000" y="1550596"/>
            <a:ext cx="5953586" cy="4352014"/>
          </a:xfrm>
          <a:prstGeom prst="rect">
            <a:avLst/>
          </a:prstGeom>
          <a:noFill/>
        </p:spPr>
      </p:pic>
    </p:spTree>
    <p:extLst>
      <p:ext uri="{BB962C8B-B14F-4D97-AF65-F5344CB8AC3E}">
        <p14:creationId xmlns:p14="http://schemas.microsoft.com/office/powerpoint/2010/main" val="4002829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22</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4500" y="1304618"/>
            <a:ext cx="10888889" cy="6106489"/>
          </a:xfrm>
        </p:spPr>
        <p:txBody>
          <a:bodyPr>
            <a:normAutofit/>
          </a:bodyPr>
          <a:lstStyle/>
          <a:p>
            <a:pPr lvl="1">
              <a:buFont typeface="Wingdings" panose="05000000000000000000" pitchFamily="2" charset="2"/>
              <a:buChar char="§"/>
            </a:pPr>
            <a:endParaRPr lang="en-US" sz="1600" dirty="0"/>
          </a:p>
          <a:p>
            <a:pPr marL="536575" lvl="1"/>
            <a:r>
              <a:rPr lang="en-US" sz="2400" b="1" dirty="0">
                <a:solidFill>
                  <a:srgbClr val="FFFF00"/>
                </a:solidFill>
              </a:rPr>
              <a:t>Working with string data: </a:t>
            </a:r>
            <a:r>
              <a:rPr lang="en-US" sz="2400" dirty="0">
                <a:solidFill>
                  <a:srgbClr val="FFFF00"/>
                </a:solidFill>
              </a:rPr>
              <a:t>examples</a:t>
            </a:r>
          </a:p>
          <a:p>
            <a:pPr lvl="1">
              <a:buFont typeface="Wingdings" panose="05000000000000000000" pitchFamily="2" charset="2"/>
              <a:buChar char="§"/>
            </a:pPr>
            <a:endParaRPr lang="en-US" sz="1600" dirty="0"/>
          </a:p>
          <a:p>
            <a:pPr marL="0" indent="0">
              <a:buNone/>
            </a:pPr>
            <a:endParaRPr lang="en-US" sz="1600" dirty="0"/>
          </a:p>
          <a:p>
            <a:pPr marL="0" indent="0">
              <a:buNone/>
            </a:pPr>
            <a:endParaRPr lang="en-US" sz="1600" dirty="0"/>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pic>
        <p:nvPicPr>
          <p:cNvPr id="5" name="Picture 4">
            <a:extLst>
              <a:ext uri="{FF2B5EF4-FFF2-40B4-BE49-F238E27FC236}">
                <a16:creationId xmlns:a16="http://schemas.microsoft.com/office/drawing/2014/main" id="{35696CBA-FD31-BE60-E65C-AB4C4DA804A4}"/>
              </a:ext>
            </a:extLst>
          </p:cNvPr>
          <p:cNvPicPr>
            <a:picLocks noChangeAspect="1"/>
          </p:cNvPicPr>
          <p:nvPr/>
        </p:nvPicPr>
        <p:blipFill>
          <a:blip r:embed="rId2"/>
          <a:stretch>
            <a:fillRect/>
          </a:stretch>
        </p:blipFill>
        <p:spPr>
          <a:xfrm>
            <a:off x="1116200" y="2255204"/>
            <a:ext cx="4086943" cy="3914423"/>
          </a:xfrm>
          <a:prstGeom prst="rect">
            <a:avLst/>
          </a:prstGeom>
        </p:spPr>
      </p:pic>
      <p:pic>
        <p:nvPicPr>
          <p:cNvPr id="7" name="Picture 6">
            <a:extLst>
              <a:ext uri="{FF2B5EF4-FFF2-40B4-BE49-F238E27FC236}">
                <a16:creationId xmlns:a16="http://schemas.microsoft.com/office/drawing/2014/main" id="{D4218EFB-8BC1-837C-81D3-C66C9E55C420}"/>
              </a:ext>
            </a:extLst>
          </p:cNvPr>
          <p:cNvPicPr>
            <a:picLocks noChangeAspect="1"/>
          </p:cNvPicPr>
          <p:nvPr/>
        </p:nvPicPr>
        <p:blipFill>
          <a:blip r:embed="rId3"/>
          <a:stretch>
            <a:fillRect/>
          </a:stretch>
        </p:blipFill>
        <p:spPr>
          <a:xfrm>
            <a:off x="6790604" y="1964309"/>
            <a:ext cx="4071967" cy="4205318"/>
          </a:xfrm>
          <a:prstGeom prst="rect">
            <a:avLst/>
          </a:prstGeom>
        </p:spPr>
      </p:pic>
    </p:spTree>
    <p:extLst>
      <p:ext uri="{BB962C8B-B14F-4D97-AF65-F5344CB8AC3E}">
        <p14:creationId xmlns:p14="http://schemas.microsoft.com/office/powerpoint/2010/main" val="8173154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23</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0743845" cy="6106489"/>
          </a:xfrm>
        </p:spPr>
        <p:txBody>
          <a:bodyPr>
            <a:normAutofit/>
          </a:bodyPr>
          <a:lstStyle/>
          <a:p>
            <a:pPr marL="0" indent="0">
              <a:buNone/>
            </a:pPr>
            <a:r>
              <a:rPr lang="en-US" b="1" dirty="0">
                <a:solidFill>
                  <a:srgbClr val="FFFF00"/>
                </a:solidFill>
              </a:rPr>
              <a:t>Working with string data: </a:t>
            </a:r>
            <a:r>
              <a:rPr lang="en-US" dirty="0">
                <a:solidFill>
                  <a:srgbClr val="FFFF00"/>
                </a:solidFill>
              </a:rPr>
              <a:t>testing a string with </a:t>
            </a:r>
            <a:r>
              <a:rPr lang="en-US" b="1" dirty="0">
                <a:solidFill>
                  <a:srgbClr val="FFFF00"/>
                </a:solidFill>
              </a:rPr>
              <a:t>in</a:t>
            </a:r>
            <a:r>
              <a:rPr lang="en-US" dirty="0">
                <a:solidFill>
                  <a:srgbClr val="FFFF00"/>
                </a:solidFill>
              </a:rPr>
              <a:t> and </a:t>
            </a:r>
            <a:r>
              <a:rPr lang="en-US" b="1" dirty="0">
                <a:solidFill>
                  <a:srgbClr val="FFFF00"/>
                </a:solidFill>
              </a:rPr>
              <a:t>not in</a:t>
            </a:r>
          </a:p>
          <a:p>
            <a:pPr>
              <a:lnSpc>
                <a:spcPct val="120000"/>
              </a:lnSpc>
              <a:buFont typeface="Wingdings" panose="05000000000000000000" pitchFamily="2" charset="2"/>
              <a:buChar char="Ø"/>
            </a:pPr>
            <a:r>
              <a:rPr lang="en-US" sz="1600" dirty="0"/>
              <a:t>In Python, you can use the operators ( </a:t>
            </a:r>
            <a:r>
              <a:rPr lang="en-US" sz="1600" dirty="0">
                <a:solidFill>
                  <a:srgbClr val="FFFF00"/>
                </a:solidFill>
              </a:rPr>
              <a:t>in</a:t>
            </a:r>
            <a:r>
              <a:rPr lang="en-US" sz="1600" dirty="0"/>
              <a:t> ) or ( </a:t>
            </a:r>
            <a:r>
              <a:rPr lang="en-US" sz="1600" dirty="0">
                <a:solidFill>
                  <a:srgbClr val="FFFF00"/>
                </a:solidFill>
              </a:rPr>
              <a:t>not in </a:t>
            </a:r>
            <a:r>
              <a:rPr lang="en-US" sz="1600" dirty="0"/>
              <a:t>) to determine whether one string is contained in another string. The syntax is:</a:t>
            </a:r>
            <a:br>
              <a:rPr lang="en-US" sz="1600" dirty="0"/>
            </a:br>
            <a:r>
              <a:rPr lang="en-US" sz="1600" dirty="0"/>
              <a:t>			</a:t>
            </a:r>
            <a:r>
              <a:rPr lang="en-US" sz="1600" b="1" dirty="0">
                <a:latin typeface="Courier New" panose="02070309020205020404" pitchFamily="49" charset="0"/>
                <a:cs typeface="Courier New" panose="02070309020205020404" pitchFamily="49" charset="0"/>
              </a:rPr>
              <a:t>string1 </a:t>
            </a:r>
            <a:r>
              <a:rPr lang="en-US" sz="1600" b="1" dirty="0">
                <a:solidFill>
                  <a:srgbClr val="FFFF00"/>
                </a:solidFill>
                <a:latin typeface="Courier New" panose="02070309020205020404" pitchFamily="49" charset="0"/>
                <a:cs typeface="Courier New" panose="02070309020205020404" pitchFamily="49" charset="0"/>
              </a:rPr>
              <a:t>in</a:t>
            </a:r>
            <a:r>
              <a:rPr lang="en-US" sz="1600" b="1" dirty="0">
                <a:latin typeface="Courier New" panose="02070309020205020404" pitchFamily="49" charset="0"/>
                <a:cs typeface="Courier New" panose="02070309020205020404" pitchFamily="49" charset="0"/>
              </a:rPr>
              <a:t> string2</a:t>
            </a:r>
          </a:p>
          <a:p>
            <a:pPr>
              <a:lnSpc>
                <a:spcPct val="120000"/>
              </a:lnSpc>
              <a:buFont typeface="Wingdings" panose="05000000000000000000" pitchFamily="2" charset="2"/>
              <a:buChar char="Ø"/>
            </a:pPr>
            <a:r>
              <a:rPr lang="en-US" sz="1600" dirty="0"/>
              <a:t>The expression returns true if string1 is found in strings; otherwise, it returns false.</a:t>
            </a:r>
          </a:p>
          <a:p>
            <a:pPr>
              <a:lnSpc>
                <a:spcPct val="120000"/>
              </a:lnSpc>
              <a:buFont typeface="Wingdings" panose="05000000000000000000" pitchFamily="2" charset="2"/>
              <a:buChar char="Ø"/>
            </a:pPr>
            <a:r>
              <a:rPr lang="en-US" sz="1600" dirty="0"/>
              <a:t>You can also use the operator to determine whether one string is not contained in another string.</a:t>
            </a:r>
          </a:p>
          <a:p>
            <a:pPr marL="0" indent="0">
              <a:lnSpc>
                <a:spcPct val="120000"/>
              </a:lnSpc>
              <a:buNone/>
            </a:pPr>
            <a:r>
              <a:rPr lang="en-US" sz="1600" b="1" dirty="0">
                <a:latin typeface="Courier New" panose="02070309020205020404" pitchFamily="49" charset="0"/>
                <a:cs typeface="Courier New" panose="02070309020205020404" pitchFamily="49" charset="0"/>
              </a:rPr>
              <a:t>			string1 </a:t>
            </a:r>
            <a:r>
              <a:rPr lang="en-US" sz="1600" b="1" dirty="0">
                <a:solidFill>
                  <a:srgbClr val="FFFF00"/>
                </a:solidFill>
                <a:latin typeface="Courier New" panose="02070309020205020404" pitchFamily="49" charset="0"/>
                <a:cs typeface="Courier New" panose="02070309020205020404" pitchFamily="49" charset="0"/>
              </a:rPr>
              <a:t>not in </a:t>
            </a:r>
            <a:r>
              <a:rPr lang="en-US" sz="1600" b="1" dirty="0">
                <a:latin typeface="Courier New" panose="02070309020205020404" pitchFamily="49" charset="0"/>
                <a:cs typeface="Courier New" panose="02070309020205020404" pitchFamily="49" charset="0"/>
              </a:rPr>
              <a:t>string2</a:t>
            </a:r>
          </a:p>
          <a:p>
            <a:pPr>
              <a:lnSpc>
                <a:spcPct val="120000"/>
              </a:lnSpc>
              <a:buFont typeface="Wingdings" panose="05000000000000000000" pitchFamily="2" charset="2"/>
              <a:buChar char="Ø"/>
            </a:pPr>
            <a:endParaRPr lang="en-US" sz="1600" dirty="0"/>
          </a:p>
          <a:p>
            <a:pPr marL="0" indent="0">
              <a:buNone/>
            </a:pPr>
            <a:endParaRPr lang="en-US" sz="1600" dirty="0"/>
          </a:p>
          <a:p>
            <a:pPr marL="0" indent="0">
              <a:buNone/>
            </a:pPr>
            <a:endParaRPr lang="en-US" sz="1600" dirty="0"/>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pic>
        <p:nvPicPr>
          <p:cNvPr id="7" name="Picture 6">
            <a:extLst>
              <a:ext uri="{FF2B5EF4-FFF2-40B4-BE49-F238E27FC236}">
                <a16:creationId xmlns:a16="http://schemas.microsoft.com/office/drawing/2014/main" id="{F032F6FC-595B-0033-2E6F-B674E5D63F5E}"/>
              </a:ext>
            </a:extLst>
          </p:cNvPr>
          <p:cNvPicPr>
            <a:picLocks noChangeAspect="1"/>
          </p:cNvPicPr>
          <p:nvPr/>
        </p:nvPicPr>
        <p:blipFill>
          <a:blip r:embed="rId2"/>
          <a:stretch>
            <a:fillRect/>
          </a:stretch>
        </p:blipFill>
        <p:spPr>
          <a:xfrm>
            <a:off x="6246257" y="3716848"/>
            <a:ext cx="5718982" cy="2780789"/>
          </a:xfrm>
          <a:prstGeom prst="rect">
            <a:avLst/>
          </a:prstGeom>
        </p:spPr>
      </p:pic>
      <p:sp>
        <p:nvSpPr>
          <p:cNvPr id="8" name="Rectangle 7">
            <a:extLst>
              <a:ext uri="{FF2B5EF4-FFF2-40B4-BE49-F238E27FC236}">
                <a16:creationId xmlns:a16="http://schemas.microsoft.com/office/drawing/2014/main" id="{63D9706D-1A8B-C346-FE6B-35074D5CF297}"/>
              </a:ext>
            </a:extLst>
          </p:cNvPr>
          <p:cNvSpPr/>
          <p:nvPr/>
        </p:nvSpPr>
        <p:spPr>
          <a:xfrm>
            <a:off x="10342179" y="4199934"/>
            <a:ext cx="1316421" cy="1765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E58F5B62-DC57-EFC4-171D-12FC5B0526A8}"/>
              </a:ext>
            </a:extLst>
          </p:cNvPr>
          <p:cNvSpPr/>
          <p:nvPr/>
        </p:nvSpPr>
        <p:spPr>
          <a:xfrm>
            <a:off x="11049000" y="5473787"/>
            <a:ext cx="406400" cy="1765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94A600BC-AE7A-479D-22D8-AB0408F9EC27}"/>
              </a:ext>
            </a:extLst>
          </p:cNvPr>
          <p:cNvSpPr/>
          <p:nvPr/>
        </p:nvSpPr>
        <p:spPr>
          <a:xfrm>
            <a:off x="10984010" y="6151113"/>
            <a:ext cx="406400" cy="1765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33007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24</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9652872" cy="6106489"/>
          </a:xfrm>
        </p:spPr>
        <p:txBody>
          <a:bodyPr>
            <a:normAutofit/>
          </a:bodyPr>
          <a:lstStyle/>
          <a:p>
            <a:pPr marL="0" indent="0">
              <a:buNone/>
            </a:pPr>
            <a:r>
              <a:rPr lang="en-US" b="1" dirty="0">
                <a:solidFill>
                  <a:srgbClr val="FFFF00"/>
                </a:solidFill>
              </a:rPr>
              <a:t>Working with string data: </a:t>
            </a:r>
            <a:r>
              <a:rPr lang="en-US" b="1" dirty="0">
                <a:solidFill>
                  <a:srgbClr val="FF0000"/>
                </a:solidFill>
              </a:rPr>
              <a:t>Do it yourself!</a:t>
            </a:r>
            <a:endParaRPr lang="en-US" sz="1800" b="1" dirty="0">
              <a:solidFill>
                <a:srgbClr val="FF0000"/>
              </a:solidFill>
            </a:endParaRPr>
          </a:p>
          <a:p>
            <a:pPr>
              <a:buFont typeface="Wingdings" panose="05000000000000000000" pitchFamily="2" charset="2"/>
              <a:buChar char="Ø"/>
            </a:pPr>
            <a:r>
              <a:rPr lang="en-US" sz="1600" dirty="0"/>
              <a:t>Look at the code shown on the right side to implement</a:t>
            </a:r>
            <a:br>
              <a:rPr lang="en-US" sz="1600" dirty="0"/>
            </a:br>
            <a:r>
              <a:rPr lang="en-US" sz="1600" dirty="0"/>
              <a:t>string methods: your task is to add a print statement after</a:t>
            </a:r>
            <a:br>
              <a:rPr lang="en-US" sz="1600" dirty="0"/>
            </a:br>
            <a:r>
              <a:rPr lang="en-US" sz="1600" dirty="0"/>
              <a:t>each block of statements to display its output</a:t>
            </a:r>
          </a:p>
          <a:p>
            <a:pPr lvl="1">
              <a:buFont typeface="Wingdings" panose="05000000000000000000" pitchFamily="2" charset="2"/>
              <a:buChar char="§"/>
            </a:pPr>
            <a:endParaRPr lang="en-US" sz="1600" dirty="0"/>
          </a:p>
          <a:p>
            <a:pPr marL="0" indent="0">
              <a:buNone/>
            </a:pPr>
            <a:endParaRPr lang="en-US" sz="1600" dirty="0"/>
          </a:p>
          <a:p>
            <a:pPr marL="0" indent="0">
              <a:buNone/>
            </a:pPr>
            <a:endParaRPr lang="en-US" sz="1600" dirty="0"/>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pic>
        <p:nvPicPr>
          <p:cNvPr id="7" name="Picture 6">
            <a:extLst>
              <a:ext uri="{FF2B5EF4-FFF2-40B4-BE49-F238E27FC236}">
                <a16:creationId xmlns:a16="http://schemas.microsoft.com/office/drawing/2014/main" id="{C4F3D4EF-DB77-2372-69A7-9842D5327CA7}"/>
              </a:ext>
            </a:extLst>
          </p:cNvPr>
          <p:cNvPicPr>
            <a:picLocks noChangeAspect="1"/>
          </p:cNvPicPr>
          <p:nvPr/>
        </p:nvPicPr>
        <p:blipFill>
          <a:blip r:embed="rId2"/>
          <a:stretch>
            <a:fillRect/>
          </a:stretch>
        </p:blipFill>
        <p:spPr>
          <a:xfrm>
            <a:off x="6280982" y="1663608"/>
            <a:ext cx="5735998" cy="3676677"/>
          </a:xfrm>
          <a:prstGeom prst="rect">
            <a:avLst/>
          </a:prstGeom>
        </p:spPr>
      </p:pic>
    </p:spTree>
    <p:extLst>
      <p:ext uri="{BB962C8B-B14F-4D97-AF65-F5344CB8AC3E}">
        <p14:creationId xmlns:p14="http://schemas.microsoft.com/office/powerpoint/2010/main" val="1657757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25</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9469992" cy="4738042"/>
          </a:xfrm>
        </p:spPr>
        <p:txBody>
          <a:bodyPr>
            <a:normAutofit/>
          </a:bodyPr>
          <a:lstStyle/>
          <a:p>
            <a:pPr marL="0" indent="0">
              <a:buNone/>
            </a:pPr>
            <a:r>
              <a:rPr lang="en-US" sz="2200" b="1" dirty="0">
                <a:solidFill>
                  <a:srgbClr val="FFFF00"/>
                </a:solidFill>
              </a:rPr>
              <a:t>Working with string data</a:t>
            </a:r>
            <a:endParaRPr lang="en-US" sz="2200" dirty="0">
              <a:solidFill>
                <a:srgbClr val="FFFF00"/>
              </a:solidFill>
            </a:endParaRPr>
          </a:p>
          <a:p>
            <a:pPr>
              <a:lnSpc>
                <a:spcPct val="120000"/>
              </a:lnSpc>
              <a:buFont typeface="Wingdings" panose="05000000000000000000" pitchFamily="2" charset="2"/>
              <a:buChar char="Ø"/>
            </a:pPr>
            <a:r>
              <a:rPr lang="en-US" sz="2200" dirty="0"/>
              <a:t>You can use the split() method to split a string into a list of strings.  </a:t>
            </a:r>
          </a:p>
          <a:p>
            <a:pPr marL="0" indent="0">
              <a:buNone/>
            </a:pPr>
            <a:endParaRPr lang="en-US" sz="2200" dirty="0"/>
          </a:p>
          <a:p>
            <a:pPr marL="0" indent="0">
              <a:buNone/>
            </a:pPr>
            <a:endParaRPr lang="en-US" sz="2200" dirty="0"/>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pic>
        <p:nvPicPr>
          <p:cNvPr id="7" name="Picture 6">
            <a:extLst>
              <a:ext uri="{FF2B5EF4-FFF2-40B4-BE49-F238E27FC236}">
                <a16:creationId xmlns:a16="http://schemas.microsoft.com/office/drawing/2014/main" id="{B071F0C8-2DD9-D8CB-26BF-87B48621BCEB}"/>
              </a:ext>
            </a:extLst>
          </p:cNvPr>
          <p:cNvPicPr>
            <a:picLocks noChangeAspect="1"/>
          </p:cNvPicPr>
          <p:nvPr/>
        </p:nvPicPr>
        <p:blipFill>
          <a:blip r:embed="rId2"/>
          <a:stretch>
            <a:fillRect/>
          </a:stretch>
        </p:blipFill>
        <p:spPr>
          <a:xfrm>
            <a:off x="4082377" y="2434135"/>
            <a:ext cx="6272258" cy="1543061"/>
          </a:xfrm>
          <a:prstGeom prst="rect">
            <a:avLst/>
          </a:prstGeom>
        </p:spPr>
      </p:pic>
    </p:spTree>
    <p:extLst>
      <p:ext uri="{BB962C8B-B14F-4D97-AF65-F5344CB8AC3E}">
        <p14:creationId xmlns:p14="http://schemas.microsoft.com/office/powerpoint/2010/main" val="2799926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26</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9469992" cy="4738042"/>
          </a:xfrm>
        </p:spPr>
        <p:txBody>
          <a:bodyPr>
            <a:normAutofit fontScale="92500" lnSpcReduction="20000"/>
          </a:bodyPr>
          <a:lstStyle/>
          <a:p>
            <a:pPr marL="0" indent="0">
              <a:buNone/>
            </a:pPr>
            <a:r>
              <a:rPr lang="en-US" sz="2200" b="1" dirty="0">
                <a:solidFill>
                  <a:srgbClr val="FFFF00"/>
                </a:solidFill>
              </a:rPr>
              <a:t>Working with string data</a:t>
            </a:r>
            <a:endParaRPr lang="en-US" sz="2200" dirty="0">
              <a:solidFill>
                <a:srgbClr val="FFFF00"/>
              </a:solidFill>
            </a:endParaRPr>
          </a:p>
          <a:p>
            <a:pPr>
              <a:lnSpc>
                <a:spcPct val="120000"/>
              </a:lnSpc>
              <a:buFont typeface="Wingdings" panose="05000000000000000000" pitchFamily="2" charset="2"/>
              <a:buChar char="Ø"/>
            </a:pPr>
            <a:r>
              <a:rPr lang="en-US" sz="2200" dirty="0"/>
              <a:t>In the code shown on the right,</a:t>
            </a:r>
            <a:br>
              <a:rPr lang="en-US" sz="2200" dirty="0"/>
            </a:br>
            <a:r>
              <a:rPr lang="en-US" sz="2200" dirty="0"/>
              <a:t>the string </a:t>
            </a:r>
            <a:r>
              <a:rPr lang="en-US" sz="2200" b="1" dirty="0"/>
              <a:t>quotation</a:t>
            </a:r>
            <a:r>
              <a:rPr lang="en-US" sz="2200" dirty="0"/>
              <a:t> is split into a set</a:t>
            </a:r>
            <a:br>
              <a:rPr lang="en-US" sz="2200" dirty="0"/>
            </a:br>
            <a:r>
              <a:rPr lang="en-US" sz="2200" dirty="0"/>
              <a:t>of words with the space delimiter, </a:t>
            </a:r>
            <a:br>
              <a:rPr lang="en-US" sz="2200" dirty="0"/>
            </a:br>
            <a:r>
              <a:rPr lang="en-US" sz="2200" dirty="0"/>
              <a:t>since no parameter is supplied in </a:t>
            </a:r>
            <a:br>
              <a:rPr lang="en-US" sz="2200" dirty="0"/>
            </a:br>
            <a:r>
              <a:rPr lang="en-US" sz="2200" dirty="0"/>
              <a:t>the split() method.   </a:t>
            </a:r>
          </a:p>
          <a:p>
            <a:pPr marL="0" indent="0">
              <a:buNone/>
            </a:pPr>
            <a:endParaRPr lang="en-US" sz="2200" dirty="0"/>
          </a:p>
          <a:p>
            <a:pPr marL="0" indent="0">
              <a:buNone/>
            </a:pPr>
            <a:r>
              <a:rPr lang="en-US" sz="2600" b="1" dirty="0">
                <a:solidFill>
                  <a:srgbClr val="FFFF00"/>
                </a:solidFill>
              </a:rPr>
              <a:t>*</a:t>
            </a:r>
            <a:r>
              <a:rPr lang="en-US" sz="2200" dirty="0"/>
              <a:t> A delimiter is a character that’s used to divide</a:t>
            </a:r>
            <a:br>
              <a:rPr lang="en-US" sz="2200" dirty="0"/>
            </a:br>
            <a:r>
              <a:rPr lang="en-US" sz="2200" dirty="0"/>
              <a:t> a string into multiple parts.</a:t>
            </a:r>
          </a:p>
          <a:p>
            <a:pPr marL="0" indent="0">
              <a:buNone/>
            </a:pPr>
            <a:endParaRPr lang="en-US" sz="2200" dirty="0"/>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pic>
        <p:nvPicPr>
          <p:cNvPr id="9" name="Picture 8">
            <a:extLst>
              <a:ext uri="{FF2B5EF4-FFF2-40B4-BE49-F238E27FC236}">
                <a16:creationId xmlns:a16="http://schemas.microsoft.com/office/drawing/2014/main" id="{D7DDA67F-21D0-C63F-0209-C44007C6109F}"/>
              </a:ext>
            </a:extLst>
          </p:cNvPr>
          <p:cNvPicPr>
            <a:picLocks noChangeAspect="1"/>
          </p:cNvPicPr>
          <p:nvPr/>
        </p:nvPicPr>
        <p:blipFill>
          <a:blip r:embed="rId2"/>
          <a:stretch>
            <a:fillRect/>
          </a:stretch>
        </p:blipFill>
        <p:spPr>
          <a:xfrm>
            <a:off x="6095999" y="1687898"/>
            <a:ext cx="4962561" cy="4110068"/>
          </a:xfrm>
          <a:prstGeom prst="rect">
            <a:avLst/>
          </a:prstGeom>
        </p:spPr>
      </p:pic>
      <p:sp>
        <p:nvSpPr>
          <p:cNvPr id="5" name="Rectangle 4">
            <a:extLst>
              <a:ext uri="{FF2B5EF4-FFF2-40B4-BE49-F238E27FC236}">
                <a16:creationId xmlns:a16="http://schemas.microsoft.com/office/drawing/2014/main" id="{67992FD1-089E-E722-0A88-5B3CD6BC30E8}"/>
              </a:ext>
            </a:extLst>
          </p:cNvPr>
          <p:cNvSpPr/>
          <p:nvPr/>
        </p:nvSpPr>
        <p:spPr>
          <a:xfrm>
            <a:off x="6304104" y="4162097"/>
            <a:ext cx="416209" cy="6621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809740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27</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7035796" cy="4738042"/>
          </a:xfrm>
        </p:spPr>
        <p:txBody>
          <a:bodyPr>
            <a:normAutofit fontScale="92500" lnSpcReduction="10000"/>
          </a:bodyPr>
          <a:lstStyle/>
          <a:p>
            <a:pPr marL="0" indent="0">
              <a:buNone/>
            </a:pPr>
            <a:r>
              <a:rPr lang="en-US" sz="2200" b="1" dirty="0">
                <a:solidFill>
                  <a:srgbClr val="FFFF00"/>
                </a:solidFill>
              </a:rPr>
              <a:t>Working with string data</a:t>
            </a:r>
            <a:endParaRPr lang="en-US" sz="2200" dirty="0">
              <a:solidFill>
                <a:srgbClr val="FFFF00"/>
              </a:solidFill>
            </a:endParaRPr>
          </a:p>
          <a:p>
            <a:pPr>
              <a:lnSpc>
                <a:spcPct val="120000"/>
              </a:lnSpc>
              <a:buFont typeface="Wingdings" panose="05000000000000000000" pitchFamily="2" charset="2"/>
              <a:buChar char="Ø"/>
            </a:pPr>
            <a:r>
              <a:rPr lang="en-US" sz="2200" dirty="0"/>
              <a:t>You can use the join() method to join a list of strings into a single string. </a:t>
            </a:r>
          </a:p>
          <a:p>
            <a:pPr lvl="1">
              <a:lnSpc>
                <a:spcPct val="120000"/>
              </a:lnSpc>
              <a:buFont typeface="Wingdings" panose="05000000000000000000" pitchFamily="2" charset="2"/>
              <a:buChar char="§"/>
            </a:pPr>
            <a:r>
              <a:rPr lang="en-US" sz="2000" dirty="0"/>
              <a:t>In the example, the second statement specifies the pipe character (|) as the delimiter for the strings in the list. As a result, the joined string consists of each item in the list separated by the pipe character.</a:t>
            </a:r>
          </a:p>
          <a:p>
            <a:pPr marL="0" indent="0">
              <a:buNone/>
            </a:pPr>
            <a:endParaRPr lang="en-US" sz="2200" dirty="0"/>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pic>
        <p:nvPicPr>
          <p:cNvPr id="7" name="Picture 6">
            <a:extLst>
              <a:ext uri="{FF2B5EF4-FFF2-40B4-BE49-F238E27FC236}">
                <a16:creationId xmlns:a16="http://schemas.microsoft.com/office/drawing/2014/main" id="{043A5F86-C348-6893-770F-432C55B0494D}"/>
              </a:ext>
            </a:extLst>
          </p:cNvPr>
          <p:cNvPicPr>
            <a:picLocks noChangeAspect="1"/>
          </p:cNvPicPr>
          <p:nvPr/>
        </p:nvPicPr>
        <p:blipFill>
          <a:blip r:embed="rId2"/>
          <a:stretch>
            <a:fillRect/>
          </a:stretch>
        </p:blipFill>
        <p:spPr>
          <a:xfrm>
            <a:off x="4370337" y="4022136"/>
            <a:ext cx="6881863" cy="2170559"/>
          </a:xfrm>
          <a:prstGeom prst="rect">
            <a:avLst/>
          </a:prstGeom>
        </p:spPr>
      </p:pic>
    </p:spTree>
    <p:extLst>
      <p:ext uri="{BB962C8B-B14F-4D97-AF65-F5344CB8AC3E}">
        <p14:creationId xmlns:p14="http://schemas.microsoft.com/office/powerpoint/2010/main" val="9535210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28</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0207818" cy="4738042"/>
          </a:xfrm>
        </p:spPr>
        <p:txBody>
          <a:bodyPr>
            <a:normAutofit/>
          </a:bodyPr>
          <a:lstStyle/>
          <a:p>
            <a:pPr marL="0" indent="0">
              <a:buNone/>
            </a:pPr>
            <a:r>
              <a:rPr lang="en-US" sz="2200" b="1" dirty="0">
                <a:solidFill>
                  <a:srgbClr val="FFFF00"/>
                </a:solidFill>
              </a:rPr>
              <a:t>Working with string data: </a:t>
            </a:r>
            <a:r>
              <a:rPr lang="en-US" sz="2200" b="1" dirty="0">
                <a:solidFill>
                  <a:srgbClr val="FF0000"/>
                </a:solidFill>
              </a:rPr>
              <a:t>Do it yourself?</a:t>
            </a:r>
          </a:p>
          <a:p>
            <a:pPr>
              <a:buFont typeface="Wingdings" panose="05000000000000000000" pitchFamily="2" charset="2"/>
              <a:buChar char="Ø"/>
            </a:pPr>
            <a:r>
              <a:rPr lang="en-US" sz="2200" dirty="0"/>
              <a:t>A variable, word, hold a string value of ‘</a:t>
            </a:r>
            <a:r>
              <a:rPr lang="en-US" sz="2200" dirty="0">
                <a:solidFill>
                  <a:srgbClr val="FFFF00"/>
                </a:solidFill>
              </a:rPr>
              <a:t>Sheridan</a:t>
            </a:r>
            <a:r>
              <a:rPr lang="en-US" sz="2200" dirty="0"/>
              <a:t>’, use the string method, join to produce the following output: </a:t>
            </a:r>
            <a:r>
              <a:rPr lang="en-US" sz="2200" dirty="0">
                <a:solidFill>
                  <a:srgbClr val="FFFF00"/>
                </a:solidFill>
              </a:rPr>
              <a:t>S h e r </a:t>
            </a:r>
            <a:r>
              <a:rPr lang="en-US" sz="2200" dirty="0" err="1">
                <a:solidFill>
                  <a:srgbClr val="FFFF00"/>
                </a:solidFill>
              </a:rPr>
              <a:t>i</a:t>
            </a:r>
            <a:r>
              <a:rPr lang="en-US" sz="2200" dirty="0">
                <a:solidFill>
                  <a:srgbClr val="FFFF00"/>
                </a:solidFill>
              </a:rPr>
              <a:t> d a n</a:t>
            </a:r>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spTree>
    <p:extLst>
      <p:ext uri="{BB962C8B-B14F-4D97-AF65-F5344CB8AC3E}">
        <p14:creationId xmlns:p14="http://schemas.microsoft.com/office/powerpoint/2010/main" val="821633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29</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6266439" cy="4659248"/>
          </a:xfrm>
        </p:spPr>
        <p:txBody>
          <a:bodyPr>
            <a:normAutofit/>
          </a:bodyPr>
          <a:lstStyle/>
          <a:p>
            <a:pPr marL="0" indent="0">
              <a:buNone/>
            </a:pPr>
            <a:r>
              <a:rPr lang="en-US" b="1" dirty="0">
                <a:solidFill>
                  <a:srgbClr val="FFFF00"/>
                </a:solidFill>
              </a:rPr>
              <a:t>Working with string data: escape sequences</a:t>
            </a:r>
            <a:endParaRPr lang="en-US" dirty="0">
              <a:solidFill>
                <a:srgbClr val="FFFF00"/>
              </a:solidFill>
            </a:endParaRPr>
          </a:p>
          <a:p>
            <a:pPr>
              <a:buFont typeface="Wingdings" panose="05000000000000000000" pitchFamily="2" charset="2"/>
              <a:buChar char="Ø"/>
            </a:pPr>
            <a:r>
              <a:rPr lang="en-US" sz="1600" dirty="0"/>
              <a:t>Escape sequences to include special characters</a:t>
            </a:r>
          </a:p>
          <a:p>
            <a:pPr>
              <a:lnSpc>
                <a:spcPct val="100000"/>
              </a:lnSpc>
              <a:buFont typeface="Wingdings" panose="05000000000000000000" pitchFamily="2" charset="2"/>
              <a:buChar char="Ø"/>
            </a:pPr>
            <a:r>
              <a:rPr lang="en-US" sz="1600" dirty="0"/>
              <a:t>These sequences let you put characters in a string that you can’t put in just by pressing the appropriate key on the keyboard. For instance, the </a:t>
            </a:r>
            <a:r>
              <a:rPr lang="en-US" sz="1600" dirty="0">
                <a:solidFill>
                  <a:srgbClr val="FFFF00"/>
                </a:solidFill>
              </a:rPr>
              <a:t>\n</a:t>
            </a:r>
            <a:r>
              <a:rPr lang="en-US" sz="1600" dirty="0"/>
              <a:t> escape sequence is similar to pressing the Enter key in the middle of a string.</a:t>
            </a:r>
          </a:p>
          <a:p>
            <a:pPr>
              <a:buFont typeface="Wingdings" panose="05000000000000000000" pitchFamily="2" charset="2"/>
              <a:buChar char="Ø"/>
            </a:pPr>
            <a:r>
              <a:rPr lang="en-US" sz="1600" dirty="0"/>
              <a:t>On the right side, a table that shows how to use escape sequences.</a:t>
            </a:r>
          </a:p>
          <a:p>
            <a:pPr marL="0" indent="0">
              <a:buNone/>
            </a:pPr>
            <a:endParaRPr lang="en-US" sz="1600" dirty="0"/>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pic>
        <p:nvPicPr>
          <p:cNvPr id="6" name="Picture 5" descr="Table&#10;&#10;Description automatically generated">
            <a:extLst>
              <a:ext uri="{FF2B5EF4-FFF2-40B4-BE49-F238E27FC236}">
                <a16:creationId xmlns:a16="http://schemas.microsoft.com/office/drawing/2014/main" id="{5E5F9D4C-4083-8805-5B52-9987424B3913}"/>
              </a:ext>
            </a:extLst>
          </p:cNvPr>
          <p:cNvPicPr>
            <a:picLocks noChangeAspect="1"/>
          </p:cNvPicPr>
          <p:nvPr/>
        </p:nvPicPr>
        <p:blipFill>
          <a:blip r:embed="rId2"/>
          <a:stretch>
            <a:fillRect/>
          </a:stretch>
        </p:blipFill>
        <p:spPr>
          <a:xfrm>
            <a:off x="6955746" y="2654221"/>
            <a:ext cx="4885734" cy="2296296"/>
          </a:xfrm>
          <a:prstGeom prst="rect">
            <a:avLst/>
          </a:prstGeom>
          <a:noFill/>
        </p:spPr>
      </p:pic>
    </p:spTree>
    <p:extLst>
      <p:ext uri="{BB962C8B-B14F-4D97-AF65-F5344CB8AC3E}">
        <p14:creationId xmlns:p14="http://schemas.microsoft.com/office/powerpoint/2010/main" val="1938224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3</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50" y="1645921"/>
            <a:ext cx="7781544" cy="1491174"/>
          </a:xfrm>
        </p:spPr>
        <p:txBody>
          <a:bodyPr anchor="t">
            <a:normAutofit fontScale="90000"/>
          </a:bodyPr>
          <a:lstStyle/>
          <a:p>
            <a:r>
              <a:rPr lang="en-CA" dirty="0">
                <a:solidFill>
                  <a:srgbClr val="FFFF00"/>
                </a:solidFill>
              </a:rPr>
              <a:t>Python Fundamentals(2)</a:t>
            </a:r>
            <a:br>
              <a:rPr lang="en-CA" dirty="0">
                <a:solidFill>
                  <a:srgbClr val="FFFF00"/>
                </a:solidFill>
              </a:rPr>
            </a:br>
            <a:r>
              <a:rPr lang="en-CA" sz="3200" dirty="0">
                <a:solidFill>
                  <a:srgbClr val="92D050"/>
                </a:solidFill>
              </a:rPr>
              <a:t>Part - 1</a:t>
            </a:r>
            <a:endParaRPr lang="en-CA" dirty="0">
              <a:solidFill>
                <a:srgbClr val="92D050"/>
              </a:solidFill>
            </a:endParaRPr>
          </a:p>
        </p:txBody>
      </p:sp>
    </p:spTree>
    <p:extLst>
      <p:ext uri="{BB962C8B-B14F-4D97-AF65-F5344CB8AC3E}">
        <p14:creationId xmlns:p14="http://schemas.microsoft.com/office/powerpoint/2010/main" val="885906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30</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7079" cy="4659248"/>
          </a:xfrm>
        </p:spPr>
        <p:txBody>
          <a:bodyPr>
            <a:normAutofit/>
          </a:bodyPr>
          <a:lstStyle/>
          <a:p>
            <a:pPr marL="0" indent="0">
              <a:buNone/>
            </a:pPr>
            <a:r>
              <a:rPr lang="en-US" b="1" dirty="0">
                <a:solidFill>
                  <a:srgbClr val="FFFF00"/>
                </a:solidFill>
              </a:rPr>
              <a:t>Working with string data: escape sequences</a:t>
            </a:r>
            <a:endParaRPr lang="en-US" dirty="0">
              <a:solidFill>
                <a:srgbClr val="FFFF00"/>
              </a:solidFill>
            </a:endParaRPr>
          </a:p>
          <a:p>
            <a:pPr>
              <a:buFont typeface="Wingdings" panose="05000000000000000000" pitchFamily="2" charset="2"/>
              <a:buChar char="Ø"/>
            </a:pPr>
            <a:r>
              <a:rPr lang="en-US" sz="1600" dirty="0"/>
              <a:t>Escape sequences are needed so the Python compiler can interpret the code correctly. For instance, since single and double quotations marks are used to identify strings, coding them within the strings can cause syntax errors. But when the quotation marks are preceded by escape characters, the Python compiler can interpret them correctly. Escape sequences to include special characters</a:t>
            </a:r>
          </a:p>
          <a:p>
            <a:pPr marL="0" indent="0">
              <a:buNone/>
            </a:pPr>
            <a:endParaRPr lang="en-US" sz="1600" dirty="0"/>
          </a:p>
          <a:p>
            <a:pPr marL="0" indent="0">
              <a:buNone/>
            </a:pPr>
            <a:endParaRPr lang="en-US" sz="1600" dirty="0"/>
          </a:p>
          <a:p>
            <a:pPr marL="0" indent="0">
              <a:buNone/>
            </a:pPr>
            <a:r>
              <a:rPr lang="en-US" sz="1400" dirty="0"/>
              <a:t>In the example, four ways to include quotation marks in a string </a:t>
            </a:r>
          </a:p>
          <a:p>
            <a:pPr marL="0" indent="0">
              <a:buNone/>
            </a:pPr>
            <a:endParaRPr lang="en-US" sz="1600" dirty="0"/>
          </a:p>
          <a:p>
            <a:endParaRPr lang="en-CA" sz="1600" dirty="0">
              <a:effectLst/>
            </a:endParaRPr>
          </a:p>
          <a:p>
            <a:pPr marL="0" indent="0">
              <a:buNone/>
            </a:pPr>
            <a:r>
              <a:rPr lang="en-US" sz="1600" dirty="0"/>
              <a:t>		</a:t>
            </a:r>
          </a:p>
        </p:txBody>
      </p:sp>
      <p:pic>
        <p:nvPicPr>
          <p:cNvPr id="7" name="Picture 6">
            <a:extLst>
              <a:ext uri="{FF2B5EF4-FFF2-40B4-BE49-F238E27FC236}">
                <a16:creationId xmlns:a16="http://schemas.microsoft.com/office/drawing/2014/main" id="{19AB107F-8D75-FA3E-9CCD-942B90B643A3}"/>
              </a:ext>
            </a:extLst>
          </p:cNvPr>
          <p:cNvPicPr>
            <a:picLocks noChangeAspect="1"/>
          </p:cNvPicPr>
          <p:nvPr/>
        </p:nvPicPr>
        <p:blipFill>
          <a:blip r:embed="rId2"/>
          <a:stretch>
            <a:fillRect/>
          </a:stretch>
        </p:blipFill>
        <p:spPr>
          <a:xfrm>
            <a:off x="6871663" y="3917828"/>
            <a:ext cx="4233893" cy="1795476"/>
          </a:xfrm>
          <a:prstGeom prst="rect">
            <a:avLst/>
          </a:prstGeom>
        </p:spPr>
      </p:pic>
      <p:sp>
        <p:nvSpPr>
          <p:cNvPr id="9" name="TextBox 8">
            <a:extLst>
              <a:ext uri="{FF2B5EF4-FFF2-40B4-BE49-F238E27FC236}">
                <a16:creationId xmlns:a16="http://schemas.microsoft.com/office/drawing/2014/main" id="{7AF47F6E-DA8C-04D5-02B8-ACBC4A87315A}"/>
              </a:ext>
            </a:extLst>
          </p:cNvPr>
          <p:cNvSpPr txBox="1"/>
          <p:nvPr/>
        </p:nvSpPr>
        <p:spPr>
          <a:xfrm>
            <a:off x="5941135" y="3483243"/>
            <a:ext cx="6094948" cy="307777"/>
          </a:xfrm>
          <a:prstGeom prst="rect">
            <a:avLst/>
          </a:prstGeom>
          <a:noFill/>
        </p:spPr>
        <p:txBody>
          <a:bodyPr wrap="square">
            <a:spAutoFit/>
          </a:bodyPr>
          <a:lstStyle/>
          <a:p>
            <a:pPr lvl="1"/>
            <a:r>
              <a:rPr lang="en-US" sz="1400" dirty="0">
                <a:solidFill>
                  <a:schemeClr val="bg1"/>
                </a:solidFill>
              </a:rPr>
              <a:t>In the example, the new line sequence is used to start a new line. </a:t>
            </a:r>
          </a:p>
        </p:txBody>
      </p:sp>
      <p:pic>
        <p:nvPicPr>
          <p:cNvPr id="11" name="Picture 10">
            <a:extLst>
              <a:ext uri="{FF2B5EF4-FFF2-40B4-BE49-F238E27FC236}">
                <a16:creationId xmlns:a16="http://schemas.microsoft.com/office/drawing/2014/main" id="{6D12BEFD-3A7F-854B-434A-0B6764EB465A}"/>
              </a:ext>
            </a:extLst>
          </p:cNvPr>
          <p:cNvPicPr>
            <a:picLocks noChangeAspect="1"/>
          </p:cNvPicPr>
          <p:nvPr/>
        </p:nvPicPr>
        <p:blipFill>
          <a:blip r:embed="rId3"/>
          <a:stretch>
            <a:fillRect/>
          </a:stretch>
        </p:blipFill>
        <p:spPr>
          <a:xfrm>
            <a:off x="927306" y="3999808"/>
            <a:ext cx="4287927" cy="1946467"/>
          </a:xfrm>
          <a:prstGeom prst="rect">
            <a:avLst/>
          </a:prstGeom>
        </p:spPr>
      </p:pic>
    </p:spTree>
    <p:extLst>
      <p:ext uri="{BB962C8B-B14F-4D97-AF65-F5344CB8AC3E}">
        <p14:creationId xmlns:p14="http://schemas.microsoft.com/office/powerpoint/2010/main" val="989150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31</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6" y="1517715"/>
            <a:ext cx="10523128" cy="5047046"/>
          </a:xfrm>
        </p:spPr>
        <p:txBody>
          <a:bodyPr>
            <a:normAutofit fontScale="85000" lnSpcReduction="20000"/>
          </a:bodyPr>
          <a:lstStyle/>
          <a:p>
            <a:pPr marL="0" indent="0">
              <a:buNone/>
            </a:pPr>
            <a:r>
              <a:rPr lang="en-US" b="1" dirty="0">
                <a:solidFill>
                  <a:srgbClr val="FFFF00"/>
                </a:solidFill>
              </a:rPr>
              <a:t>Working with string data: escape sequences</a:t>
            </a:r>
            <a:endParaRPr lang="en-US" dirty="0">
              <a:solidFill>
                <a:srgbClr val="FFFF00"/>
              </a:solidFill>
            </a:endParaRPr>
          </a:p>
          <a:p>
            <a:pPr>
              <a:lnSpc>
                <a:spcPct val="120000"/>
              </a:lnSpc>
              <a:buFont typeface="Wingdings" panose="05000000000000000000" pitchFamily="2" charset="2"/>
              <a:buChar char="Ø"/>
            </a:pPr>
            <a:r>
              <a:rPr lang="en-US" sz="1600" dirty="0"/>
              <a:t>Escape sequences are needed so the Python compiler can interpret the code correctly. For instance, since single and double quotations marks are used to identify strings, coding them within the strings can cause syntax errors. But when the quotation marks are preceded by escape characters, the Python compiler can interpret them correctly. Escape sequences to include special characters</a:t>
            </a:r>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a:p>
            <a:pPr>
              <a:buFont typeface="Wingdings" panose="05000000000000000000" pitchFamily="2" charset="2"/>
              <a:buChar char="§"/>
            </a:pPr>
            <a:endParaRPr lang="en-US" sz="1600" dirty="0"/>
          </a:p>
          <a:p>
            <a:pPr marL="457200" lvl="1" indent="0">
              <a:buNone/>
            </a:pPr>
            <a:r>
              <a:rPr lang="en-US" sz="1400" dirty="0"/>
              <a:t>                 In the example, adding a tab within a string. </a:t>
            </a:r>
          </a:p>
          <a:p>
            <a:pPr lvl="1">
              <a:buFont typeface="Wingdings" panose="05000000000000000000" pitchFamily="2" charset="2"/>
              <a:buChar char="§"/>
            </a:pPr>
            <a:endParaRPr lang="en-US" sz="1400" dirty="0"/>
          </a:p>
          <a:p>
            <a:pPr lvl="1">
              <a:buFont typeface="Wingdings" panose="05000000000000000000" pitchFamily="2" charset="2"/>
              <a:buChar char="§"/>
            </a:pPr>
            <a:endParaRPr lang="en-US" sz="1400" dirty="0"/>
          </a:p>
          <a:p>
            <a:pPr lvl="1">
              <a:buFont typeface="Wingdings" panose="05000000000000000000" pitchFamily="2" charset="2"/>
              <a:buChar char="§"/>
            </a:pPr>
            <a:endParaRPr lang="en-US" sz="1400" dirty="0"/>
          </a:p>
          <a:p>
            <a:pPr lvl="1">
              <a:buFont typeface="Wingdings" panose="05000000000000000000" pitchFamily="2" charset="2"/>
              <a:buChar char="§"/>
            </a:pPr>
            <a:endParaRPr lang="en-US" sz="1400" dirty="0"/>
          </a:p>
          <a:p>
            <a:pPr lvl="1">
              <a:buFont typeface="Wingdings" panose="05000000000000000000" pitchFamily="2" charset="2"/>
              <a:buChar char="§"/>
            </a:pPr>
            <a:endParaRPr lang="en-US" sz="1400" dirty="0"/>
          </a:p>
          <a:p>
            <a:pPr lvl="1">
              <a:buFont typeface="Wingdings" panose="05000000000000000000" pitchFamily="2" charset="2"/>
              <a:buChar char="§"/>
            </a:pPr>
            <a:endParaRPr lang="en-US" sz="1400" dirty="0"/>
          </a:p>
          <a:p>
            <a:pPr marL="0" indent="0">
              <a:buNone/>
            </a:pPr>
            <a:endParaRPr lang="en-US" sz="1600" dirty="0"/>
          </a:p>
          <a:p>
            <a:pPr marL="271463" indent="-271463"/>
            <a:endParaRPr lang="en-US" sz="1600" dirty="0"/>
          </a:p>
          <a:p>
            <a:pPr marL="0" indent="0">
              <a:buNone/>
            </a:pPr>
            <a:endParaRPr lang="en-US" sz="1600" dirty="0"/>
          </a:p>
          <a:p>
            <a:endParaRPr lang="en-CA" sz="1600" dirty="0">
              <a:effectLst/>
            </a:endParaRPr>
          </a:p>
          <a:p>
            <a:pPr marL="0" indent="0">
              <a:buNone/>
            </a:pPr>
            <a:r>
              <a:rPr lang="en-US" sz="1600" dirty="0"/>
              <a:t>		</a:t>
            </a:r>
          </a:p>
        </p:txBody>
      </p:sp>
      <p:pic>
        <p:nvPicPr>
          <p:cNvPr id="6" name="Picture 5">
            <a:extLst>
              <a:ext uri="{FF2B5EF4-FFF2-40B4-BE49-F238E27FC236}">
                <a16:creationId xmlns:a16="http://schemas.microsoft.com/office/drawing/2014/main" id="{231C3554-71B9-09CC-58A0-E219A4AA41A4}"/>
              </a:ext>
            </a:extLst>
          </p:cNvPr>
          <p:cNvPicPr>
            <a:picLocks noChangeAspect="1"/>
          </p:cNvPicPr>
          <p:nvPr/>
        </p:nvPicPr>
        <p:blipFill>
          <a:blip r:embed="rId2"/>
          <a:stretch>
            <a:fillRect/>
          </a:stretch>
        </p:blipFill>
        <p:spPr>
          <a:xfrm>
            <a:off x="7715255" y="4114892"/>
            <a:ext cx="2928959" cy="1681175"/>
          </a:xfrm>
          <a:prstGeom prst="rect">
            <a:avLst/>
          </a:prstGeom>
        </p:spPr>
      </p:pic>
      <p:sp>
        <p:nvSpPr>
          <p:cNvPr id="9" name="TextBox 8">
            <a:extLst>
              <a:ext uri="{FF2B5EF4-FFF2-40B4-BE49-F238E27FC236}">
                <a16:creationId xmlns:a16="http://schemas.microsoft.com/office/drawing/2014/main" id="{B9E8138C-1436-E67A-1873-A9DC24173490}"/>
              </a:ext>
            </a:extLst>
          </p:cNvPr>
          <p:cNvSpPr txBox="1"/>
          <p:nvPr/>
        </p:nvSpPr>
        <p:spPr>
          <a:xfrm>
            <a:off x="5920916" y="3603221"/>
            <a:ext cx="6094948" cy="461665"/>
          </a:xfrm>
          <a:prstGeom prst="rect">
            <a:avLst/>
          </a:prstGeom>
          <a:noFill/>
        </p:spPr>
        <p:txBody>
          <a:bodyPr wrap="square">
            <a:spAutoFit/>
          </a:bodyPr>
          <a:lstStyle/>
          <a:p>
            <a:pPr lvl="1"/>
            <a:r>
              <a:rPr lang="en-US" sz="1200" dirty="0">
                <a:solidFill>
                  <a:schemeClr val="bg1"/>
                </a:solidFill>
              </a:rPr>
              <a:t>In the example, the backslash sequence is used to display a backslash character. </a:t>
            </a:r>
          </a:p>
        </p:txBody>
      </p:sp>
      <p:pic>
        <p:nvPicPr>
          <p:cNvPr id="11" name="Picture 10">
            <a:extLst>
              <a:ext uri="{FF2B5EF4-FFF2-40B4-BE49-F238E27FC236}">
                <a16:creationId xmlns:a16="http://schemas.microsoft.com/office/drawing/2014/main" id="{BD6FFB58-7974-D987-5725-1B34E5CF4400}"/>
              </a:ext>
            </a:extLst>
          </p:cNvPr>
          <p:cNvPicPr>
            <a:picLocks noChangeAspect="1"/>
          </p:cNvPicPr>
          <p:nvPr/>
        </p:nvPicPr>
        <p:blipFill>
          <a:blip r:embed="rId3"/>
          <a:stretch>
            <a:fillRect/>
          </a:stretch>
        </p:blipFill>
        <p:spPr>
          <a:xfrm>
            <a:off x="1284281" y="4041238"/>
            <a:ext cx="4591084" cy="1757375"/>
          </a:xfrm>
          <a:prstGeom prst="rect">
            <a:avLst/>
          </a:prstGeom>
        </p:spPr>
      </p:pic>
    </p:spTree>
    <p:extLst>
      <p:ext uri="{BB962C8B-B14F-4D97-AF65-F5344CB8AC3E}">
        <p14:creationId xmlns:p14="http://schemas.microsoft.com/office/powerpoint/2010/main" val="1854987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32</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0491598" cy="4659248"/>
          </a:xfrm>
        </p:spPr>
        <p:txBody>
          <a:bodyPr>
            <a:normAutofit/>
          </a:bodyPr>
          <a:lstStyle/>
          <a:p>
            <a:pPr marL="0" indent="0">
              <a:buNone/>
            </a:pPr>
            <a:r>
              <a:rPr lang="en-US" b="1" dirty="0">
                <a:solidFill>
                  <a:srgbClr val="FFFF00"/>
                </a:solidFill>
              </a:rPr>
              <a:t>Working with string data: : using format method()</a:t>
            </a:r>
            <a:endParaRPr lang="en-US" dirty="0">
              <a:solidFill>
                <a:srgbClr val="FFFF00"/>
              </a:solidFill>
            </a:endParaRPr>
          </a:p>
          <a:p>
            <a:pPr>
              <a:buFont typeface="Wingdings" panose="05000000000000000000" pitchFamily="2" charset="2"/>
              <a:buChar char="Ø"/>
            </a:pPr>
            <a:r>
              <a:rPr lang="en-US" sz="1600" dirty="0"/>
              <a:t>There is a particular operation on strings called format, that makes substitutions into places enclosed in braces.</a:t>
            </a:r>
          </a:p>
          <a:p>
            <a:pPr>
              <a:buFont typeface="Wingdings" panose="05000000000000000000" pitchFamily="2" charset="2"/>
              <a:buChar char="Ø"/>
            </a:pPr>
            <a:r>
              <a:rPr lang="en-US" sz="1600" dirty="0"/>
              <a:t>There could be multiple replacements in the format approach as shown in the example below.</a:t>
            </a:r>
          </a:p>
          <a:p>
            <a:pPr>
              <a:buFont typeface="Wingdings" panose="05000000000000000000" pitchFamily="2" charset="2"/>
              <a:buChar char="Ø"/>
            </a:pPr>
            <a:r>
              <a:rPr lang="en-US" sz="1600" dirty="0"/>
              <a:t>Each place in the format string where there is '{}', the format operation will replace the value of the next</a:t>
            </a:r>
          </a:p>
          <a:p>
            <a:pPr marL="0" indent="0">
              <a:buNone/>
            </a:pPr>
            <a:r>
              <a:rPr lang="en-US" sz="1600" dirty="0"/>
              <a:t>parameter in the format parameter list.</a:t>
            </a:r>
          </a:p>
          <a:p>
            <a:pPr marL="0" indent="0">
              <a:buNone/>
            </a:pPr>
            <a:endParaRPr lang="en-US" sz="1600" dirty="0"/>
          </a:p>
          <a:p>
            <a:endParaRPr lang="en-CA" sz="1600" dirty="0">
              <a:effectLst/>
            </a:endParaRPr>
          </a:p>
          <a:p>
            <a:pPr marL="0" indent="0">
              <a:buNone/>
            </a:pPr>
            <a:r>
              <a:rPr lang="en-US" sz="1600" dirty="0"/>
              <a:t>		</a:t>
            </a:r>
          </a:p>
        </p:txBody>
      </p:sp>
    </p:spTree>
    <p:extLst>
      <p:ext uri="{BB962C8B-B14F-4D97-AF65-F5344CB8AC3E}">
        <p14:creationId xmlns:p14="http://schemas.microsoft.com/office/powerpoint/2010/main" val="207689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33</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6146621" cy="4659248"/>
          </a:xfrm>
        </p:spPr>
        <p:txBody>
          <a:bodyPr>
            <a:normAutofit/>
          </a:bodyPr>
          <a:lstStyle/>
          <a:p>
            <a:pPr marL="0" indent="0">
              <a:buNone/>
            </a:pPr>
            <a:r>
              <a:rPr lang="en-US" b="1" dirty="0">
                <a:solidFill>
                  <a:srgbClr val="FFFF00"/>
                </a:solidFill>
              </a:rPr>
              <a:t>Working with string data: using format method()</a:t>
            </a:r>
            <a:endParaRPr lang="en-US" dirty="0">
              <a:solidFill>
                <a:srgbClr val="FFFF00"/>
              </a:solidFill>
            </a:endParaRPr>
          </a:p>
          <a:p>
            <a:pPr>
              <a:buFont typeface="Wingdings" panose="05000000000000000000" pitchFamily="2" charset="2"/>
              <a:buChar char="Ø"/>
            </a:pPr>
            <a:r>
              <a:rPr lang="en-US" sz="1600" dirty="0"/>
              <a:t>In the first example, python replaces </a:t>
            </a:r>
            <a:r>
              <a:rPr lang="en-US" sz="1600" dirty="0">
                <a:latin typeface="+mj-lt"/>
              </a:rPr>
              <a:t>{} </a:t>
            </a:r>
            <a:r>
              <a:rPr lang="en-US" sz="1600" dirty="0"/>
              <a:t>with the value of the format parameter, name. here the value of variable name is taken from the user (line 1).</a:t>
            </a:r>
            <a:br>
              <a:rPr lang="en-US" sz="1600" dirty="0"/>
            </a:br>
            <a:br>
              <a:rPr lang="en-US" sz="1600" dirty="0"/>
            </a:br>
            <a:br>
              <a:rPr lang="en-US" sz="1600" dirty="0"/>
            </a:br>
            <a:br>
              <a:rPr lang="en-US" sz="1600" dirty="0"/>
            </a:br>
            <a:br>
              <a:rPr lang="en-US" sz="1600" dirty="0"/>
            </a:br>
            <a:endParaRPr lang="en-US" sz="1600" dirty="0"/>
          </a:p>
          <a:p>
            <a:pPr>
              <a:buFont typeface="Wingdings" panose="05000000000000000000" pitchFamily="2" charset="2"/>
              <a:buChar char="Ø"/>
            </a:pPr>
            <a:r>
              <a:rPr lang="en-US" sz="1600" dirty="0"/>
              <a:t>In the second example, the object contains three places. format(instructor, subject, term) replaces the places with the </a:t>
            </a:r>
            <a:br>
              <a:rPr lang="en-US" sz="1600" dirty="0"/>
            </a:br>
            <a:r>
              <a:rPr lang="en-US" sz="1600" dirty="0"/>
              <a:t>three parameters: instructor, subject, term. Their values are </a:t>
            </a:r>
            <a:br>
              <a:rPr lang="en-US" sz="1600" dirty="0"/>
            </a:br>
            <a:r>
              <a:rPr lang="en-US" sz="1600" dirty="0"/>
              <a:t>entered by the user (lines 1,2 and 3)</a:t>
            </a:r>
          </a:p>
          <a:p>
            <a:pPr marL="0" indent="0">
              <a:buNone/>
            </a:pPr>
            <a:endParaRPr lang="en-US" sz="1600" dirty="0">
              <a:latin typeface="+mj-lt"/>
            </a:endParaRPr>
          </a:p>
          <a:p>
            <a:endParaRPr lang="en-CA" sz="1600" dirty="0">
              <a:effectLst/>
            </a:endParaRPr>
          </a:p>
          <a:p>
            <a:pPr marL="0" indent="0">
              <a:buNone/>
            </a:pPr>
            <a:r>
              <a:rPr lang="en-US" sz="1600" dirty="0"/>
              <a:t>		</a:t>
            </a:r>
          </a:p>
        </p:txBody>
      </p:sp>
      <p:pic>
        <p:nvPicPr>
          <p:cNvPr id="6" name="Picture 5">
            <a:extLst>
              <a:ext uri="{FF2B5EF4-FFF2-40B4-BE49-F238E27FC236}">
                <a16:creationId xmlns:a16="http://schemas.microsoft.com/office/drawing/2014/main" id="{3F575CD4-53DE-44CA-A619-28358E2EB8BC}"/>
              </a:ext>
            </a:extLst>
          </p:cNvPr>
          <p:cNvPicPr>
            <a:picLocks noChangeAspect="1"/>
          </p:cNvPicPr>
          <p:nvPr/>
        </p:nvPicPr>
        <p:blipFill>
          <a:blip r:embed="rId2"/>
          <a:stretch>
            <a:fillRect/>
          </a:stretch>
        </p:blipFill>
        <p:spPr>
          <a:xfrm>
            <a:off x="7189211" y="1508934"/>
            <a:ext cx="3690964" cy="2338405"/>
          </a:xfrm>
          <a:prstGeom prst="rect">
            <a:avLst/>
          </a:prstGeom>
        </p:spPr>
      </p:pic>
      <p:pic>
        <p:nvPicPr>
          <p:cNvPr id="7" name="Picture 6">
            <a:extLst>
              <a:ext uri="{FF2B5EF4-FFF2-40B4-BE49-F238E27FC236}">
                <a16:creationId xmlns:a16="http://schemas.microsoft.com/office/drawing/2014/main" id="{A2B97FEB-0106-F0D9-0CCE-8F9A17B82910}"/>
              </a:ext>
            </a:extLst>
          </p:cNvPr>
          <p:cNvPicPr>
            <a:picLocks noChangeAspect="1"/>
          </p:cNvPicPr>
          <p:nvPr/>
        </p:nvPicPr>
        <p:blipFill>
          <a:blip r:embed="rId3"/>
          <a:stretch>
            <a:fillRect/>
          </a:stretch>
        </p:blipFill>
        <p:spPr>
          <a:xfrm>
            <a:off x="6633093" y="3941890"/>
            <a:ext cx="4803200" cy="2235073"/>
          </a:xfrm>
          <a:prstGeom prst="rect">
            <a:avLst/>
          </a:prstGeom>
        </p:spPr>
      </p:pic>
    </p:spTree>
    <p:extLst>
      <p:ext uri="{BB962C8B-B14F-4D97-AF65-F5344CB8AC3E}">
        <p14:creationId xmlns:p14="http://schemas.microsoft.com/office/powerpoint/2010/main" val="222959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34</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a:bodyPr>
          <a:lstStyle/>
          <a:p>
            <a:pPr marL="0" indent="0">
              <a:buNone/>
            </a:pPr>
            <a:r>
              <a:rPr lang="en-US" b="1" dirty="0">
                <a:solidFill>
                  <a:srgbClr val="FFFF00"/>
                </a:solidFill>
              </a:rPr>
              <a:t>Working with string data: using format method()</a:t>
            </a:r>
            <a:endParaRPr lang="en-US" dirty="0">
              <a:solidFill>
                <a:srgbClr val="FFFF00"/>
              </a:solidFill>
            </a:endParaRPr>
          </a:p>
          <a:p>
            <a:pPr>
              <a:buFont typeface="Wingdings" panose="05000000000000000000" pitchFamily="2" charset="2"/>
              <a:buChar char="Ø"/>
            </a:pPr>
            <a:r>
              <a:rPr lang="en-US" sz="1600" dirty="0"/>
              <a:t>With the format () method, you can number the places. You can choose any order of numbers, like: {2},{0},{1}.</a:t>
            </a:r>
          </a:p>
          <a:p>
            <a:pPr marL="0" indent="0">
              <a:buNone/>
            </a:pPr>
            <a:br>
              <a:rPr lang="en-US" sz="1600" dirty="0"/>
            </a:br>
            <a:br>
              <a:rPr lang="en-US" sz="1600" dirty="0"/>
            </a:br>
            <a:br>
              <a:rPr lang="en-US" sz="1600" dirty="0"/>
            </a:br>
            <a:endParaRPr lang="en-US" sz="1600" dirty="0"/>
          </a:p>
          <a:p>
            <a:endParaRPr lang="en-CA" sz="1600" dirty="0">
              <a:effectLst/>
            </a:endParaRPr>
          </a:p>
          <a:p>
            <a:pPr marL="0" indent="0">
              <a:buNone/>
            </a:pPr>
            <a:r>
              <a:rPr lang="en-US" sz="1600" dirty="0"/>
              <a:t>		</a:t>
            </a:r>
          </a:p>
        </p:txBody>
      </p:sp>
      <p:pic>
        <p:nvPicPr>
          <p:cNvPr id="8" name="Picture 7">
            <a:extLst>
              <a:ext uri="{FF2B5EF4-FFF2-40B4-BE49-F238E27FC236}">
                <a16:creationId xmlns:a16="http://schemas.microsoft.com/office/drawing/2014/main" id="{C0E5DEEC-3A99-FAFB-180B-21970374236C}"/>
              </a:ext>
            </a:extLst>
          </p:cNvPr>
          <p:cNvPicPr>
            <a:picLocks noChangeAspect="1"/>
          </p:cNvPicPr>
          <p:nvPr/>
        </p:nvPicPr>
        <p:blipFill>
          <a:blip r:embed="rId2"/>
          <a:stretch>
            <a:fillRect/>
          </a:stretch>
        </p:blipFill>
        <p:spPr>
          <a:xfrm>
            <a:off x="2543841" y="2540023"/>
            <a:ext cx="6448472" cy="2614632"/>
          </a:xfrm>
          <a:prstGeom prst="rect">
            <a:avLst/>
          </a:prstGeom>
        </p:spPr>
      </p:pic>
    </p:spTree>
    <p:extLst>
      <p:ext uri="{BB962C8B-B14F-4D97-AF65-F5344CB8AC3E}">
        <p14:creationId xmlns:p14="http://schemas.microsoft.com/office/powerpoint/2010/main" val="7900670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35</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fontScale="92500" lnSpcReduction="10000"/>
          </a:bodyPr>
          <a:lstStyle/>
          <a:p>
            <a:pPr marL="0" indent="0">
              <a:buNone/>
            </a:pPr>
            <a:r>
              <a:rPr lang="en-US" b="1" dirty="0">
                <a:solidFill>
                  <a:srgbClr val="FFFF00"/>
                </a:solidFill>
              </a:rPr>
              <a:t>Working with string data: using format method()</a:t>
            </a:r>
            <a:endParaRPr lang="en-US" dirty="0">
              <a:solidFill>
                <a:srgbClr val="FFFF00"/>
              </a:solidFill>
            </a:endParaRPr>
          </a:p>
          <a:p>
            <a:pPr>
              <a:buFont typeface="Wingdings" panose="05000000000000000000" pitchFamily="2" charset="2"/>
              <a:buChar char="Ø"/>
            </a:pPr>
            <a:r>
              <a:rPr lang="en-US" sz="1600" dirty="0"/>
              <a:t>With the format () method, you can format float numbers by providing additional information with { }.</a:t>
            </a:r>
          </a:p>
          <a:p>
            <a:pPr>
              <a:buFont typeface="Wingdings" panose="05000000000000000000" pitchFamily="2" charset="2"/>
              <a:buChar char="Ø"/>
            </a:pPr>
            <a:r>
              <a:rPr lang="en-US" sz="1600" dirty="0"/>
              <a:t>You can specify how many decimal digits to format a number, the syntax:</a:t>
            </a:r>
          </a:p>
          <a:p>
            <a:pPr marL="0" indent="0">
              <a:buNone/>
            </a:pPr>
            <a:r>
              <a:rPr lang="en-US" sz="1600" dirty="0"/>
              <a:t>                                                                            </a:t>
            </a:r>
            <a:r>
              <a:rPr lang="en-US" dirty="0">
                <a:solidFill>
                  <a:srgbClr val="FFFF00"/>
                </a:solidFill>
                <a:latin typeface="Courier New" panose="02070309020205020404" pitchFamily="49" charset="0"/>
                <a:cs typeface="Courier New" panose="02070309020205020404" pitchFamily="49" charset="0"/>
              </a:rPr>
              <a:t>{m.nf}.format(x)</a:t>
            </a:r>
          </a:p>
          <a:p>
            <a:pPr marL="0" indent="0">
              <a:buNone/>
            </a:pPr>
            <a:r>
              <a:rPr lang="en-US" sz="1600" dirty="0">
                <a:solidFill>
                  <a:srgbClr val="FFFF00"/>
                </a:solidFill>
              </a:rPr>
              <a:t>                     m: the order of the value to place , n: the number of digits to format , f: indicates the number is float type</a:t>
            </a:r>
          </a:p>
          <a:p>
            <a:pPr>
              <a:lnSpc>
                <a:spcPct val="110000"/>
              </a:lnSpc>
              <a:buFont typeface="Wingdings" panose="05000000000000000000" pitchFamily="2" charset="2"/>
              <a:buChar char="Ø"/>
            </a:pPr>
            <a:r>
              <a:rPr lang="en-US" sz="1600" dirty="0"/>
              <a:t>In the example, the first value is a literal string, the second is a float value with 2 digits after the decimal point, the last value is another float with 3 digits after the decimal point. Note that you can specify the order of places by entering them within { } and before :</a:t>
            </a:r>
          </a:p>
          <a:p>
            <a:pPr>
              <a:buFont typeface="Wingdings" panose="05000000000000000000" pitchFamily="2" charset="2"/>
              <a:buChar char="Ø"/>
            </a:pPr>
            <a:endParaRPr lang="en-US" sz="1600" dirty="0"/>
          </a:p>
          <a:p>
            <a:pPr marL="0" indent="0">
              <a:buNone/>
            </a:pPr>
            <a:endParaRPr lang="en-US" sz="1600" dirty="0">
              <a:solidFill>
                <a:srgbClr val="FFFF00"/>
              </a:solidFill>
            </a:endParaRPr>
          </a:p>
          <a:p>
            <a:pPr marL="0" indent="0">
              <a:buNone/>
            </a:pPr>
            <a:br>
              <a:rPr lang="en-US" sz="1600" dirty="0"/>
            </a:br>
            <a:br>
              <a:rPr lang="en-US" sz="1600" dirty="0"/>
            </a:br>
            <a:br>
              <a:rPr lang="en-US" sz="1600" dirty="0"/>
            </a:br>
            <a:endParaRPr lang="en-US" sz="1600" dirty="0"/>
          </a:p>
          <a:p>
            <a:endParaRPr lang="en-CA" sz="1600" dirty="0">
              <a:effectLst/>
            </a:endParaRPr>
          </a:p>
          <a:p>
            <a:pPr marL="0" indent="0">
              <a:buNone/>
            </a:pPr>
            <a:r>
              <a:rPr lang="en-US" sz="1600" dirty="0"/>
              <a:t>		</a:t>
            </a:r>
          </a:p>
        </p:txBody>
      </p:sp>
      <p:pic>
        <p:nvPicPr>
          <p:cNvPr id="6" name="Picture 5">
            <a:extLst>
              <a:ext uri="{FF2B5EF4-FFF2-40B4-BE49-F238E27FC236}">
                <a16:creationId xmlns:a16="http://schemas.microsoft.com/office/drawing/2014/main" id="{EDD63F2C-6D20-D0FD-1FDD-073CB04526B9}"/>
              </a:ext>
            </a:extLst>
          </p:cNvPr>
          <p:cNvPicPr>
            <a:picLocks noChangeAspect="1"/>
          </p:cNvPicPr>
          <p:nvPr/>
        </p:nvPicPr>
        <p:blipFill>
          <a:blip r:embed="rId2"/>
          <a:stretch>
            <a:fillRect/>
          </a:stretch>
        </p:blipFill>
        <p:spPr>
          <a:xfrm>
            <a:off x="3103541" y="4203065"/>
            <a:ext cx="5896018" cy="1604974"/>
          </a:xfrm>
          <a:prstGeom prst="rect">
            <a:avLst/>
          </a:prstGeom>
        </p:spPr>
      </p:pic>
    </p:spTree>
    <p:extLst>
      <p:ext uri="{BB962C8B-B14F-4D97-AF65-F5344CB8AC3E}">
        <p14:creationId xmlns:p14="http://schemas.microsoft.com/office/powerpoint/2010/main" val="7527778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36</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a:bodyPr>
          <a:lstStyle/>
          <a:p>
            <a:pPr marL="0" indent="0">
              <a:buNone/>
            </a:pPr>
            <a:r>
              <a:rPr lang="en-US" b="1" dirty="0">
                <a:solidFill>
                  <a:srgbClr val="FFFF00"/>
                </a:solidFill>
              </a:rPr>
              <a:t>Working with string data: </a:t>
            </a:r>
            <a:r>
              <a:rPr lang="en-US" b="1" dirty="0">
                <a:solidFill>
                  <a:srgbClr val="FF0000"/>
                </a:solidFill>
              </a:rPr>
              <a:t>Do it yourself!</a:t>
            </a:r>
            <a:endParaRPr lang="en-US" dirty="0">
              <a:solidFill>
                <a:srgbClr val="FF0000"/>
              </a:solidFill>
            </a:endParaRPr>
          </a:p>
          <a:p>
            <a:pPr>
              <a:buFont typeface="Wingdings" panose="05000000000000000000" pitchFamily="2" charset="2"/>
              <a:buChar char="Ø"/>
            </a:pPr>
            <a:r>
              <a:rPr lang="en-US" sz="1600" dirty="0"/>
              <a:t>Write a python program to display the output as shown in the sample below. Use string methods and format method. There is a tab in each of the third and fourth lines. Using format() round the amount in dollar to 3 digits. </a:t>
            </a:r>
            <a:br>
              <a:rPr lang="en-US" sz="1600" dirty="0"/>
            </a:br>
            <a:br>
              <a:rPr lang="en-US" sz="1600" dirty="0"/>
            </a:br>
            <a:br>
              <a:rPr lang="en-US" sz="1600" dirty="0"/>
            </a:br>
            <a:endParaRPr lang="en-US" sz="1600" dirty="0"/>
          </a:p>
          <a:p>
            <a:endParaRPr lang="en-CA" sz="1600" dirty="0">
              <a:effectLst/>
            </a:endParaRPr>
          </a:p>
          <a:p>
            <a:pPr marL="0" indent="0">
              <a:buNone/>
            </a:pPr>
            <a:r>
              <a:rPr lang="en-US" sz="1600" dirty="0"/>
              <a:t>		</a:t>
            </a:r>
          </a:p>
        </p:txBody>
      </p:sp>
      <p:sp>
        <p:nvSpPr>
          <p:cNvPr id="5" name="Rectangle 4">
            <a:extLst>
              <a:ext uri="{FF2B5EF4-FFF2-40B4-BE49-F238E27FC236}">
                <a16:creationId xmlns:a16="http://schemas.microsoft.com/office/drawing/2014/main" id="{B46EC397-6F6E-6136-261F-6C66A9BB6520}"/>
              </a:ext>
            </a:extLst>
          </p:cNvPr>
          <p:cNvSpPr/>
          <p:nvPr/>
        </p:nvSpPr>
        <p:spPr>
          <a:xfrm>
            <a:off x="6943134" y="2642301"/>
            <a:ext cx="4452182" cy="24657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J Z C O R P</a:t>
            </a:r>
          </a:p>
          <a:p>
            <a:r>
              <a:rPr lang="en-US" dirty="0"/>
              <a:t>Business Account</a:t>
            </a:r>
          </a:p>
          <a:p>
            <a:r>
              <a:rPr lang="en-US" dirty="0"/>
              <a:t>a link to the file:	C:\users\jzcorp\ba.txt</a:t>
            </a:r>
          </a:p>
          <a:p>
            <a:r>
              <a:rPr lang="en-US" dirty="0"/>
              <a:t>amount in dollar:	456.45912</a:t>
            </a:r>
          </a:p>
          <a:p>
            <a:pPr algn="ctr"/>
            <a:endParaRPr lang="en-CA" dirty="0"/>
          </a:p>
        </p:txBody>
      </p:sp>
    </p:spTree>
    <p:extLst>
      <p:ext uri="{BB962C8B-B14F-4D97-AF65-F5344CB8AC3E}">
        <p14:creationId xmlns:p14="http://schemas.microsoft.com/office/powerpoint/2010/main" val="930915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37</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a:bodyPr>
          <a:lstStyle/>
          <a:p>
            <a:pPr marL="0" indent="0">
              <a:buNone/>
            </a:pPr>
            <a:r>
              <a:rPr lang="en-US" b="1" dirty="0">
                <a:solidFill>
                  <a:srgbClr val="FFFF00"/>
                </a:solidFill>
              </a:rPr>
              <a:t>Working with string data: formatting strings</a:t>
            </a:r>
            <a:endParaRPr lang="en-US" dirty="0">
              <a:solidFill>
                <a:srgbClr val="FFFF00"/>
              </a:solidFill>
            </a:endParaRPr>
          </a:p>
          <a:p>
            <a:pPr>
              <a:buFont typeface="Wingdings" panose="05000000000000000000" pitchFamily="2" charset="2"/>
              <a:buChar char="Ø"/>
            </a:pPr>
            <a:r>
              <a:rPr lang="en-US" sz="1600" dirty="0"/>
              <a:t>In python you can also format your string with </a:t>
            </a:r>
            <a:r>
              <a:rPr lang="en-US" sz="1600" dirty="0">
                <a:solidFill>
                  <a:srgbClr val="FFFF00"/>
                </a:solidFill>
              </a:rPr>
              <a:t>%</a:t>
            </a:r>
            <a:r>
              <a:rPr lang="en-US" sz="1600" dirty="0"/>
              <a:t> operator. You can print characters at some specific locations on the line that has tabular format.</a:t>
            </a:r>
          </a:p>
          <a:p>
            <a:pPr>
              <a:buFont typeface="Wingdings" panose="05000000000000000000" pitchFamily="2" charset="2"/>
              <a:buChar char="Ø"/>
            </a:pPr>
            <a:r>
              <a:rPr lang="en-US" sz="1600" dirty="0"/>
              <a:t>To specify the print format you need to use a specific field width (field width specifiers). Field width is the total number of spaces a string must use, including any spaces. The syntax to format a string:</a:t>
            </a:r>
          </a:p>
          <a:p>
            <a:pPr marL="0" indent="0">
              <a:buNone/>
            </a:pPr>
            <a:r>
              <a:rPr lang="en-CA" sz="1800" b="1" i="0" dirty="0">
                <a:effectLst/>
                <a:latin typeface="Times New Roman" panose="02020603050405020304" pitchFamily="18" charset="0"/>
              </a:rPr>
              <a:t>                                             		(“%Ns”  % “string-to-format”)</a:t>
            </a:r>
          </a:p>
          <a:p>
            <a:pPr marL="0" indent="0">
              <a:buNone/>
            </a:pPr>
            <a:r>
              <a:rPr lang="en-CA" sz="1800" b="1" dirty="0">
                <a:latin typeface="Times New Roman" panose="02020603050405020304" pitchFamily="18" charset="0"/>
              </a:rPr>
              <a:t>                                  </a:t>
            </a:r>
            <a:r>
              <a:rPr lang="en-CA" sz="1600" dirty="0"/>
              <a:t>N is the number of spaces a string must use; s indicates the type of data is string.</a:t>
            </a:r>
          </a:p>
          <a:p>
            <a:pPr marL="0" indent="0">
              <a:buNone/>
            </a:pPr>
            <a:r>
              <a:rPr lang="en-US" sz="1400" dirty="0"/>
              <a:t>			If N is positive then is Right-Justified, negative is Left-Justified.</a:t>
            </a:r>
          </a:p>
          <a:p>
            <a:pPr marL="0" indent="0">
              <a:buNone/>
            </a:pPr>
            <a:br>
              <a:rPr lang="en-US" sz="1600" dirty="0"/>
            </a:br>
            <a:br>
              <a:rPr lang="en-US" sz="1600" dirty="0"/>
            </a:br>
            <a:endParaRPr lang="en-US" sz="1600" dirty="0"/>
          </a:p>
          <a:p>
            <a:endParaRPr lang="en-CA" sz="1600" dirty="0">
              <a:effectLst/>
            </a:endParaRPr>
          </a:p>
          <a:p>
            <a:pPr marL="0" indent="0">
              <a:buNone/>
            </a:pPr>
            <a:r>
              <a:rPr lang="en-US" sz="1600" dirty="0"/>
              <a:t>		</a:t>
            </a:r>
          </a:p>
        </p:txBody>
      </p:sp>
    </p:spTree>
    <p:extLst>
      <p:ext uri="{BB962C8B-B14F-4D97-AF65-F5344CB8AC3E}">
        <p14:creationId xmlns:p14="http://schemas.microsoft.com/office/powerpoint/2010/main" val="6433404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38</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a:bodyPr>
          <a:lstStyle/>
          <a:p>
            <a:pPr marL="0" indent="0">
              <a:buNone/>
            </a:pPr>
            <a:r>
              <a:rPr lang="en-US" b="1" dirty="0">
                <a:solidFill>
                  <a:srgbClr val="FFFF00"/>
                </a:solidFill>
              </a:rPr>
              <a:t>Working with string data: formatting strings </a:t>
            </a:r>
            <a:r>
              <a:rPr lang="en-US" dirty="0">
                <a:solidFill>
                  <a:srgbClr val="FFFF00"/>
                </a:solidFill>
              </a:rPr>
              <a:t>(more examples)</a:t>
            </a:r>
          </a:p>
          <a:p>
            <a:pPr>
              <a:buFont typeface="Wingdings" panose="05000000000000000000" pitchFamily="2" charset="2"/>
              <a:buChar char="Ø"/>
            </a:pPr>
            <a:br>
              <a:rPr lang="en-US" sz="1600" dirty="0"/>
            </a:br>
            <a:endParaRPr lang="en-US" sz="1600" dirty="0"/>
          </a:p>
          <a:p>
            <a:endParaRPr lang="en-CA" sz="1600" dirty="0">
              <a:effectLst/>
            </a:endParaRPr>
          </a:p>
          <a:p>
            <a:pPr marL="0" indent="0">
              <a:buNone/>
            </a:pPr>
            <a:r>
              <a:rPr lang="en-US" sz="1600" dirty="0"/>
              <a:t>		</a:t>
            </a:r>
          </a:p>
        </p:txBody>
      </p:sp>
      <p:pic>
        <p:nvPicPr>
          <p:cNvPr id="8" name="Picture 7">
            <a:extLst>
              <a:ext uri="{FF2B5EF4-FFF2-40B4-BE49-F238E27FC236}">
                <a16:creationId xmlns:a16="http://schemas.microsoft.com/office/drawing/2014/main" id="{016FCA7B-7E93-2CDD-C638-9B6614AA9091}"/>
              </a:ext>
            </a:extLst>
          </p:cNvPr>
          <p:cNvPicPr>
            <a:picLocks noChangeAspect="1"/>
          </p:cNvPicPr>
          <p:nvPr/>
        </p:nvPicPr>
        <p:blipFill>
          <a:blip r:embed="rId2"/>
          <a:stretch>
            <a:fillRect/>
          </a:stretch>
        </p:blipFill>
        <p:spPr>
          <a:xfrm>
            <a:off x="1166542" y="3908395"/>
            <a:ext cx="3648102" cy="2543194"/>
          </a:xfrm>
          <a:prstGeom prst="rect">
            <a:avLst/>
          </a:prstGeom>
        </p:spPr>
      </p:pic>
      <p:pic>
        <p:nvPicPr>
          <p:cNvPr id="9" name="Picture 8">
            <a:extLst>
              <a:ext uri="{FF2B5EF4-FFF2-40B4-BE49-F238E27FC236}">
                <a16:creationId xmlns:a16="http://schemas.microsoft.com/office/drawing/2014/main" id="{8D6FA52F-5A59-96E6-3101-4841669675DC}"/>
              </a:ext>
            </a:extLst>
          </p:cNvPr>
          <p:cNvPicPr>
            <a:picLocks noChangeAspect="1"/>
          </p:cNvPicPr>
          <p:nvPr/>
        </p:nvPicPr>
        <p:blipFill>
          <a:blip r:embed="rId3"/>
          <a:stretch>
            <a:fillRect/>
          </a:stretch>
        </p:blipFill>
        <p:spPr>
          <a:xfrm>
            <a:off x="7377357" y="4102878"/>
            <a:ext cx="4676809" cy="2143141"/>
          </a:xfrm>
          <a:prstGeom prst="rect">
            <a:avLst/>
          </a:prstGeom>
        </p:spPr>
      </p:pic>
      <p:sp>
        <p:nvSpPr>
          <p:cNvPr id="11" name="TextBox 10">
            <a:extLst>
              <a:ext uri="{FF2B5EF4-FFF2-40B4-BE49-F238E27FC236}">
                <a16:creationId xmlns:a16="http://schemas.microsoft.com/office/drawing/2014/main" id="{E6E67C5D-9110-0166-9916-7BAD2F99EBD1}"/>
              </a:ext>
            </a:extLst>
          </p:cNvPr>
          <p:cNvSpPr txBox="1"/>
          <p:nvPr/>
        </p:nvSpPr>
        <p:spPr>
          <a:xfrm>
            <a:off x="6360554" y="3169731"/>
            <a:ext cx="6094948" cy="738664"/>
          </a:xfrm>
          <a:prstGeom prst="rect">
            <a:avLst/>
          </a:prstGeom>
          <a:noFill/>
        </p:spPr>
        <p:txBody>
          <a:bodyPr wrap="square">
            <a:spAutoFit/>
          </a:bodyPr>
          <a:lstStyle/>
          <a:p>
            <a:r>
              <a:rPr lang="en-US" sz="1200" dirty="0">
                <a:solidFill>
                  <a:schemeClr val="bg1"/>
                </a:solidFill>
              </a:rPr>
              <a:t>in the example, the first name is right justified by 15 spaces (line 2), and</a:t>
            </a:r>
            <a:br>
              <a:rPr lang="en-US" sz="1200" dirty="0">
                <a:solidFill>
                  <a:schemeClr val="bg1"/>
                </a:solidFill>
              </a:rPr>
            </a:br>
            <a:r>
              <a:rPr lang="en-US" sz="1200" dirty="0">
                <a:solidFill>
                  <a:schemeClr val="bg1"/>
                </a:solidFill>
              </a:rPr>
              <a:t>left justified by 15 spaces (line3).</a:t>
            </a:r>
            <a:br>
              <a:rPr lang="en-US" sz="1800" dirty="0">
                <a:solidFill>
                  <a:schemeClr val="bg1"/>
                </a:solidFill>
              </a:rPr>
            </a:br>
            <a:endParaRPr lang="en-CA" dirty="0">
              <a:solidFill>
                <a:schemeClr val="bg1"/>
              </a:solidFill>
            </a:endParaRPr>
          </a:p>
        </p:txBody>
      </p:sp>
      <p:sp>
        <p:nvSpPr>
          <p:cNvPr id="12" name="TextBox 11">
            <a:extLst>
              <a:ext uri="{FF2B5EF4-FFF2-40B4-BE49-F238E27FC236}">
                <a16:creationId xmlns:a16="http://schemas.microsoft.com/office/drawing/2014/main" id="{A3060190-D806-B5B8-A161-4AB76971608D}"/>
              </a:ext>
            </a:extLst>
          </p:cNvPr>
          <p:cNvSpPr txBox="1"/>
          <p:nvPr/>
        </p:nvSpPr>
        <p:spPr>
          <a:xfrm>
            <a:off x="619938" y="3304508"/>
            <a:ext cx="6094948" cy="738664"/>
          </a:xfrm>
          <a:prstGeom prst="rect">
            <a:avLst/>
          </a:prstGeom>
          <a:noFill/>
        </p:spPr>
        <p:txBody>
          <a:bodyPr wrap="square">
            <a:spAutoFit/>
          </a:bodyPr>
          <a:lstStyle/>
          <a:p>
            <a:r>
              <a:rPr lang="en-US" sz="1200" dirty="0">
                <a:solidFill>
                  <a:schemeClr val="bg1"/>
                </a:solidFill>
              </a:rPr>
              <a:t>in the example, the first name is right justified (line 2) and</a:t>
            </a:r>
            <a:br>
              <a:rPr lang="en-US" sz="1200" dirty="0">
                <a:solidFill>
                  <a:schemeClr val="bg1"/>
                </a:solidFill>
              </a:rPr>
            </a:br>
            <a:r>
              <a:rPr lang="en-US" sz="1200" dirty="0">
                <a:solidFill>
                  <a:schemeClr val="bg1"/>
                </a:solidFill>
              </a:rPr>
              <a:t>last name is left justified by 14 spaces both in the same print() line.</a:t>
            </a:r>
            <a:br>
              <a:rPr lang="en-US" sz="1800" dirty="0">
                <a:solidFill>
                  <a:schemeClr val="bg1"/>
                </a:solidFill>
              </a:rPr>
            </a:br>
            <a:endParaRPr lang="en-CA" dirty="0">
              <a:solidFill>
                <a:schemeClr val="bg1"/>
              </a:solidFill>
            </a:endParaRPr>
          </a:p>
        </p:txBody>
      </p:sp>
    </p:spTree>
    <p:extLst>
      <p:ext uri="{BB962C8B-B14F-4D97-AF65-F5344CB8AC3E}">
        <p14:creationId xmlns:p14="http://schemas.microsoft.com/office/powerpoint/2010/main" val="3094053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39</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a:bodyPr>
          <a:lstStyle/>
          <a:p>
            <a:pPr marL="0" indent="0">
              <a:buNone/>
            </a:pPr>
            <a:r>
              <a:rPr lang="en-US" b="1" dirty="0">
                <a:solidFill>
                  <a:srgbClr val="FFFF00"/>
                </a:solidFill>
              </a:rPr>
              <a:t>Working with string data: formatting integer and float numbers</a:t>
            </a:r>
            <a:endParaRPr lang="en-US" dirty="0">
              <a:solidFill>
                <a:srgbClr val="FFFF00"/>
              </a:solidFill>
            </a:endParaRPr>
          </a:p>
          <a:p>
            <a:pPr>
              <a:buFont typeface="Wingdings" panose="05000000000000000000" pitchFamily="2" charset="2"/>
              <a:buChar char="Ø"/>
            </a:pPr>
            <a:r>
              <a:rPr lang="en-US" sz="1600" dirty="0"/>
              <a:t>To format integers you use the same syntax, as in strings, but instead of s you use d, which specifies integer data type.</a:t>
            </a:r>
          </a:p>
          <a:p>
            <a:pPr>
              <a:buFont typeface="Wingdings" panose="05000000000000000000" pitchFamily="2" charset="2"/>
              <a:buChar char="Ø"/>
            </a:pPr>
            <a:endParaRPr lang="en-US" sz="1600" dirty="0"/>
          </a:p>
          <a:p>
            <a:pPr marL="0" indent="0">
              <a:buNone/>
            </a:pPr>
            <a:r>
              <a:rPr lang="en-US" sz="1600" dirty="0"/>
              <a:t>				(“%Nd” % number)</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If you have to tabulate multiple numbers, you can use multiple format operators</a:t>
            </a:r>
          </a:p>
          <a:p>
            <a:pPr marL="0" indent="0">
              <a:buNone/>
            </a:pPr>
            <a:r>
              <a:rPr lang="en-US" sz="1600" dirty="0"/>
              <a:t>			(“%</a:t>
            </a:r>
            <a:r>
              <a:rPr lang="en-US" sz="1600" dirty="0" err="1"/>
              <a:t>Nd%Nd%Nd</a:t>
            </a:r>
            <a:r>
              <a:rPr lang="en-US" sz="1600" dirty="0"/>
              <a:t>” % (num1, num2, num3))</a:t>
            </a:r>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In cases like this the first %N applies to num1, the second to num2, and so on.</a:t>
            </a:r>
          </a:p>
          <a:p>
            <a:pPr marL="0" indent="0">
              <a:buNone/>
            </a:pPr>
            <a:br>
              <a:rPr lang="en-US" sz="1600" dirty="0"/>
            </a:br>
            <a:br>
              <a:rPr lang="en-US" sz="1600" dirty="0"/>
            </a:br>
            <a:endParaRPr lang="en-US" sz="1600" dirty="0"/>
          </a:p>
          <a:p>
            <a:endParaRPr lang="en-CA" sz="1600" dirty="0">
              <a:effectLst/>
            </a:endParaRPr>
          </a:p>
          <a:p>
            <a:pPr marL="0" indent="0">
              <a:buNone/>
            </a:pPr>
            <a:r>
              <a:rPr lang="en-US" sz="1600" dirty="0"/>
              <a:t>		</a:t>
            </a:r>
          </a:p>
        </p:txBody>
      </p:sp>
    </p:spTree>
    <p:extLst>
      <p:ext uri="{BB962C8B-B14F-4D97-AF65-F5344CB8AC3E}">
        <p14:creationId xmlns:p14="http://schemas.microsoft.com/office/powerpoint/2010/main" val="2947211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a:solidFill>
                  <a:srgbClr val="FFFF00"/>
                </a:solidFill>
              </a:rPr>
              <a:t>Getting inputs from users</a:t>
            </a:r>
            <a:endParaRPr lang="en-US" dirty="0"/>
          </a:p>
          <a:p>
            <a:r>
              <a:rPr lang="en-US" dirty="0"/>
              <a:t>we use Python’s built-in function to read input from the keyboard.</a:t>
            </a:r>
          </a:p>
          <a:p>
            <a:r>
              <a:rPr lang="en-US" dirty="0"/>
              <a:t>The function reads a piece of data that has been entered at the keyboard and returns that piece of data, as a string, back to the program.</a:t>
            </a:r>
          </a:p>
          <a:p>
            <a:r>
              <a:rPr lang="en-US" dirty="0"/>
              <a:t> You normally use the function in an assignment statement that follows this general format:</a:t>
            </a:r>
          </a:p>
          <a:p>
            <a:endParaRPr lang="en-CA">
              <a:effectLst/>
              <a:ea typeface="Times New Roman" panose="02020603050405020304" pitchFamily="18" charset="0"/>
            </a:endParaRPr>
          </a:p>
          <a:p>
            <a:endParaRPr lang="en-US" dirty="0"/>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a:solidFill>
                  <a:schemeClr val="bg1"/>
                </a:solidFill>
              </a:rPr>
              <a:t>Python Fundamentals(2)</a:t>
            </a:r>
            <a:endParaRPr lang="en-CA" dirty="0"/>
          </a:p>
        </p:txBody>
      </p:sp>
      <p:pic>
        <p:nvPicPr>
          <p:cNvPr id="6" name="Picture 5">
            <a:extLst>
              <a:ext uri="{FF2B5EF4-FFF2-40B4-BE49-F238E27FC236}">
                <a16:creationId xmlns:a16="http://schemas.microsoft.com/office/drawing/2014/main" id="{4CA255F8-8F31-608E-514A-786CEBD68359}"/>
              </a:ext>
            </a:extLst>
          </p:cNvPr>
          <p:cNvPicPr>
            <a:picLocks noChangeAspect="1"/>
          </p:cNvPicPr>
          <p:nvPr/>
        </p:nvPicPr>
        <p:blipFill>
          <a:blip r:embed="rId2"/>
          <a:stretch>
            <a:fillRect/>
          </a:stretch>
        </p:blipFill>
        <p:spPr>
          <a:xfrm>
            <a:off x="5145861" y="4098125"/>
            <a:ext cx="5357852" cy="1704987"/>
          </a:xfrm>
          <a:prstGeom prst="rect">
            <a:avLst/>
          </a:prstGeom>
        </p:spPr>
      </p:pic>
    </p:spTree>
    <p:extLst>
      <p:ext uri="{BB962C8B-B14F-4D97-AF65-F5344CB8AC3E}">
        <p14:creationId xmlns:p14="http://schemas.microsoft.com/office/powerpoint/2010/main" val="4005379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40</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a:bodyPr>
          <a:lstStyle/>
          <a:p>
            <a:pPr marL="0" indent="0">
              <a:buNone/>
            </a:pPr>
            <a:r>
              <a:rPr lang="en-US" b="1" dirty="0">
                <a:solidFill>
                  <a:srgbClr val="FFFF00"/>
                </a:solidFill>
              </a:rPr>
              <a:t>Working with string data: formatting integer and float numbers </a:t>
            </a:r>
            <a:r>
              <a:rPr lang="en-US" dirty="0">
                <a:solidFill>
                  <a:srgbClr val="FFFF00"/>
                </a:solidFill>
              </a:rPr>
              <a:t>(examples)</a:t>
            </a:r>
          </a:p>
          <a:p>
            <a:pPr marL="0" indent="0">
              <a:buNone/>
            </a:pPr>
            <a:br>
              <a:rPr lang="en-US" sz="1600" dirty="0"/>
            </a:br>
            <a:endParaRPr lang="en-US" sz="1600" dirty="0"/>
          </a:p>
          <a:p>
            <a:endParaRPr lang="en-CA" sz="1600" dirty="0">
              <a:effectLst/>
            </a:endParaRPr>
          </a:p>
          <a:p>
            <a:pPr marL="0" indent="0">
              <a:buNone/>
            </a:pPr>
            <a:r>
              <a:rPr lang="en-US" sz="1600" dirty="0"/>
              <a:t>		</a:t>
            </a:r>
          </a:p>
        </p:txBody>
      </p:sp>
      <p:pic>
        <p:nvPicPr>
          <p:cNvPr id="8" name="Picture 7">
            <a:extLst>
              <a:ext uri="{FF2B5EF4-FFF2-40B4-BE49-F238E27FC236}">
                <a16:creationId xmlns:a16="http://schemas.microsoft.com/office/drawing/2014/main" id="{EECD2E8E-6C63-37B4-561A-7DAD748023DA}"/>
              </a:ext>
            </a:extLst>
          </p:cNvPr>
          <p:cNvPicPr>
            <a:picLocks noChangeAspect="1"/>
          </p:cNvPicPr>
          <p:nvPr/>
        </p:nvPicPr>
        <p:blipFill>
          <a:blip r:embed="rId2"/>
          <a:stretch>
            <a:fillRect/>
          </a:stretch>
        </p:blipFill>
        <p:spPr>
          <a:xfrm>
            <a:off x="1770031" y="2364801"/>
            <a:ext cx="4281519" cy="2519381"/>
          </a:xfrm>
          <a:prstGeom prst="rect">
            <a:avLst/>
          </a:prstGeom>
        </p:spPr>
      </p:pic>
      <p:pic>
        <p:nvPicPr>
          <p:cNvPr id="10" name="Picture 9">
            <a:extLst>
              <a:ext uri="{FF2B5EF4-FFF2-40B4-BE49-F238E27FC236}">
                <a16:creationId xmlns:a16="http://schemas.microsoft.com/office/drawing/2014/main" id="{D932FD1F-E0C4-0EE3-A7D7-C64D7E443B1D}"/>
              </a:ext>
            </a:extLst>
          </p:cNvPr>
          <p:cNvPicPr>
            <a:picLocks noChangeAspect="1"/>
          </p:cNvPicPr>
          <p:nvPr/>
        </p:nvPicPr>
        <p:blipFill>
          <a:blip r:embed="rId3"/>
          <a:stretch>
            <a:fillRect/>
          </a:stretch>
        </p:blipFill>
        <p:spPr>
          <a:xfrm>
            <a:off x="7522193" y="2264574"/>
            <a:ext cx="3138510" cy="3009922"/>
          </a:xfrm>
          <a:prstGeom prst="rect">
            <a:avLst/>
          </a:prstGeom>
        </p:spPr>
      </p:pic>
    </p:spTree>
    <p:extLst>
      <p:ext uri="{BB962C8B-B14F-4D97-AF65-F5344CB8AC3E}">
        <p14:creationId xmlns:p14="http://schemas.microsoft.com/office/powerpoint/2010/main" val="3399264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41</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a:bodyPr>
          <a:lstStyle/>
          <a:p>
            <a:pPr marL="0" indent="0">
              <a:buNone/>
            </a:pPr>
            <a:r>
              <a:rPr lang="en-US" b="1" dirty="0">
                <a:solidFill>
                  <a:srgbClr val="FFFF00"/>
                </a:solidFill>
              </a:rPr>
              <a:t>Working with string data: formatting integer and float numbers</a:t>
            </a:r>
            <a:endParaRPr lang="en-US" dirty="0">
              <a:solidFill>
                <a:srgbClr val="FFFF00"/>
              </a:solidFill>
            </a:endParaRPr>
          </a:p>
          <a:p>
            <a:pPr>
              <a:buFont typeface="Wingdings" panose="05000000000000000000" pitchFamily="2" charset="2"/>
              <a:buChar char="Ø"/>
            </a:pPr>
            <a:r>
              <a:rPr lang="en-US" sz="1600" dirty="0"/>
              <a:t>We have seen how to format a floating point number, such as the format() function, format method, and round() function. You also can format using ( % ) operator following the syntax:</a:t>
            </a:r>
          </a:p>
          <a:p>
            <a:pPr>
              <a:buFont typeface="Wingdings" panose="05000000000000000000" pitchFamily="2" charset="2"/>
              <a:buChar char="Ø"/>
            </a:pPr>
            <a:endParaRPr lang="en-US" sz="1600" dirty="0"/>
          </a:p>
          <a:p>
            <a:pPr marL="0" indent="0">
              <a:buNone/>
            </a:pPr>
            <a:r>
              <a:rPr lang="en-US" sz="1600" dirty="0"/>
              <a:t>				</a:t>
            </a:r>
            <a:r>
              <a:rPr lang="en-US" sz="1600" b="1" dirty="0">
                <a:latin typeface="Courier New" panose="02070309020205020404" pitchFamily="49" charset="0"/>
                <a:cs typeface="Courier New" panose="02070309020205020404" pitchFamily="49" charset="0"/>
              </a:rPr>
              <a:t>(‘%</a:t>
            </a:r>
            <a:r>
              <a:rPr lang="en-US" sz="1600" b="1" dirty="0" err="1">
                <a:latin typeface="Courier New" panose="02070309020205020404" pitchFamily="49" charset="0"/>
                <a:cs typeface="Courier New" panose="02070309020205020404" pitchFamily="49" charset="0"/>
              </a:rPr>
              <a:t>n.mf</a:t>
            </a:r>
            <a:r>
              <a:rPr lang="en-US" sz="1600" b="1" dirty="0">
                <a:latin typeface="Courier New" panose="02070309020205020404" pitchFamily="49" charset="0"/>
                <a:cs typeface="Courier New" panose="02070309020205020404" pitchFamily="49" charset="0"/>
              </a:rPr>
              <a:t>’%(float numbers)</a:t>
            </a:r>
          </a:p>
          <a:p>
            <a:pPr marL="0" indent="0">
              <a:buNone/>
            </a:pPr>
            <a:r>
              <a:rPr lang="en-US" sz="1600" dirty="0"/>
              <a:t>		n is the number of spaces to use, and m the decimal digits, f floating point data type.</a:t>
            </a:r>
          </a:p>
          <a:p>
            <a:pPr marL="0" indent="0">
              <a:buNone/>
            </a:pPr>
            <a:r>
              <a:rPr lang="en-US" sz="1600" dirty="0"/>
              <a:t>		</a:t>
            </a:r>
            <a:r>
              <a:rPr lang="en-US" sz="1500" b="0" i="0" dirty="0">
                <a:effectLst/>
              </a:rPr>
              <a:t>To left justify use a </a:t>
            </a:r>
            <a:r>
              <a:rPr lang="en-US" sz="1500" b="1" i="0" dirty="0">
                <a:effectLst/>
              </a:rPr>
              <a:t>negative</a:t>
            </a:r>
            <a:r>
              <a:rPr lang="en-US" sz="1500" b="0" i="0" dirty="0">
                <a:effectLst/>
              </a:rPr>
              <a:t> </a:t>
            </a:r>
            <a:r>
              <a:rPr lang="en-US" sz="1500" b="1" i="0" dirty="0">
                <a:effectLst/>
              </a:rPr>
              <a:t>n</a:t>
            </a:r>
            <a:r>
              <a:rPr lang="en-US" sz="1500" b="0" i="0" dirty="0">
                <a:effectLst/>
              </a:rPr>
              <a:t>.</a:t>
            </a:r>
            <a:endParaRPr lang="en-US" sz="1700" dirty="0"/>
          </a:p>
          <a:p>
            <a:pPr marL="0" indent="0">
              <a:buNone/>
            </a:pPr>
            <a:br>
              <a:rPr lang="en-US" sz="1600" dirty="0"/>
            </a:br>
            <a:br>
              <a:rPr lang="en-US" sz="1600" dirty="0"/>
            </a:br>
            <a:endParaRPr lang="en-US" sz="1600" dirty="0"/>
          </a:p>
          <a:p>
            <a:endParaRPr lang="en-CA" sz="1600" dirty="0">
              <a:effectLst/>
            </a:endParaRPr>
          </a:p>
          <a:p>
            <a:pPr marL="0" indent="0">
              <a:buNone/>
            </a:pPr>
            <a:r>
              <a:rPr lang="en-US" sz="1600" dirty="0"/>
              <a:t>		</a:t>
            </a:r>
          </a:p>
        </p:txBody>
      </p:sp>
    </p:spTree>
    <p:extLst>
      <p:ext uri="{BB962C8B-B14F-4D97-AF65-F5344CB8AC3E}">
        <p14:creationId xmlns:p14="http://schemas.microsoft.com/office/powerpoint/2010/main" val="2127103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42</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a:bodyPr>
          <a:lstStyle/>
          <a:p>
            <a:pPr marL="0" indent="0">
              <a:buNone/>
            </a:pPr>
            <a:r>
              <a:rPr lang="en-US" b="1" dirty="0">
                <a:solidFill>
                  <a:srgbClr val="FFFF00"/>
                </a:solidFill>
              </a:rPr>
              <a:t>Working with string data: formatting integer and float numbers </a:t>
            </a:r>
            <a:r>
              <a:rPr lang="en-US" dirty="0">
                <a:solidFill>
                  <a:srgbClr val="FFFF00"/>
                </a:solidFill>
              </a:rPr>
              <a:t>(examples)</a:t>
            </a:r>
          </a:p>
          <a:p>
            <a:pPr marL="0" indent="0">
              <a:buNone/>
            </a:pPr>
            <a:br>
              <a:rPr lang="en-US" sz="1600" dirty="0"/>
            </a:br>
            <a:endParaRPr lang="en-US" sz="1600" dirty="0"/>
          </a:p>
          <a:p>
            <a:endParaRPr lang="en-CA" sz="1600" dirty="0">
              <a:effectLst/>
            </a:endParaRPr>
          </a:p>
          <a:p>
            <a:pPr marL="0" indent="0">
              <a:buNone/>
            </a:pPr>
            <a:r>
              <a:rPr lang="en-US" sz="1600" dirty="0"/>
              <a:t>		</a:t>
            </a:r>
          </a:p>
        </p:txBody>
      </p:sp>
      <p:pic>
        <p:nvPicPr>
          <p:cNvPr id="6" name="Picture 5">
            <a:extLst>
              <a:ext uri="{FF2B5EF4-FFF2-40B4-BE49-F238E27FC236}">
                <a16:creationId xmlns:a16="http://schemas.microsoft.com/office/drawing/2014/main" id="{0656A585-E9B1-F23F-7B72-B12200EF45FC}"/>
              </a:ext>
            </a:extLst>
          </p:cNvPr>
          <p:cNvPicPr>
            <a:picLocks noChangeAspect="1"/>
          </p:cNvPicPr>
          <p:nvPr/>
        </p:nvPicPr>
        <p:blipFill>
          <a:blip r:embed="rId2"/>
          <a:stretch>
            <a:fillRect/>
          </a:stretch>
        </p:blipFill>
        <p:spPr>
          <a:xfrm>
            <a:off x="6096000" y="2259797"/>
            <a:ext cx="3432679" cy="2861538"/>
          </a:xfrm>
          <a:prstGeom prst="rect">
            <a:avLst/>
          </a:prstGeom>
        </p:spPr>
      </p:pic>
      <p:pic>
        <p:nvPicPr>
          <p:cNvPr id="9" name="Picture 8">
            <a:extLst>
              <a:ext uri="{FF2B5EF4-FFF2-40B4-BE49-F238E27FC236}">
                <a16:creationId xmlns:a16="http://schemas.microsoft.com/office/drawing/2014/main" id="{4C06623C-B45A-C615-F6A3-3D85B7C4704C}"/>
              </a:ext>
            </a:extLst>
          </p:cNvPr>
          <p:cNvPicPr>
            <a:picLocks noChangeAspect="1"/>
          </p:cNvPicPr>
          <p:nvPr/>
        </p:nvPicPr>
        <p:blipFill>
          <a:blip r:embed="rId3"/>
          <a:stretch>
            <a:fillRect/>
          </a:stretch>
        </p:blipFill>
        <p:spPr>
          <a:xfrm>
            <a:off x="931889" y="2366346"/>
            <a:ext cx="4829210" cy="2528906"/>
          </a:xfrm>
          <a:prstGeom prst="rect">
            <a:avLst/>
          </a:prstGeom>
        </p:spPr>
      </p:pic>
    </p:spTree>
    <p:extLst>
      <p:ext uri="{BB962C8B-B14F-4D97-AF65-F5344CB8AC3E}">
        <p14:creationId xmlns:p14="http://schemas.microsoft.com/office/powerpoint/2010/main" val="245726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43</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4500" y="1378979"/>
            <a:ext cx="11380773" cy="4996597"/>
          </a:xfrm>
        </p:spPr>
        <p:txBody>
          <a:bodyPr>
            <a:normAutofit lnSpcReduction="10000"/>
          </a:bodyPr>
          <a:lstStyle/>
          <a:p>
            <a:pPr marL="0" indent="0">
              <a:buNone/>
            </a:pPr>
            <a:r>
              <a:rPr lang="en-US" b="1" dirty="0">
                <a:solidFill>
                  <a:srgbClr val="FFFF00"/>
                </a:solidFill>
              </a:rPr>
              <a:t>Working with string data: </a:t>
            </a:r>
            <a:r>
              <a:rPr lang="en-US" b="1" dirty="0">
                <a:solidFill>
                  <a:srgbClr val="FF0000"/>
                </a:solidFill>
              </a:rPr>
              <a:t>Do it yourself!</a:t>
            </a:r>
            <a:endParaRPr lang="en-US" dirty="0">
              <a:solidFill>
                <a:srgbClr val="FF0000"/>
              </a:solidFill>
            </a:endParaRPr>
          </a:p>
          <a:p>
            <a:pPr marL="0" indent="0">
              <a:buNone/>
            </a:pPr>
            <a:r>
              <a:rPr lang="en-US" sz="1200" b="1" dirty="0"/>
              <a:t>1. Personal Information</a:t>
            </a:r>
          </a:p>
          <a:p>
            <a:pPr marL="0" indent="0">
              <a:buNone/>
            </a:pPr>
            <a:r>
              <a:rPr lang="en-US" sz="1200" dirty="0"/>
              <a:t>Write a program that displays the following information:</a:t>
            </a:r>
          </a:p>
          <a:p>
            <a:pPr marL="0" indent="0">
              <a:buNone/>
            </a:pPr>
            <a:r>
              <a:rPr lang="en-US" sz="1200" dirty="0"/>
              <a:t>Your name</a:t>
            </a:r>
          </a:p>
          <a:p>
            <a:pPr marL="0" indent="0">
              <a:buNone/>
            </a:pPr>
            <a:r>
              <a:rPr lang="en-US" sz="1200" dirty="0"/>
              <a:t>Your address, with city, state, and ZIP</a:t>
            </a:r>
          </a:p>
          <a:p>
            <a:pPr marL="0" indent="0">
              <a:buNone/>
            </a:pPr>
            <a:r>
              <a:rPr lang="en-US" sz="1200" dirty="0"/>
              <a:t>Your telephone number</a:t>
            </a:r>
          </a:p>
          <a:p>
            <a:pPr marL="0" indent="0">
              <a:buNone/>
            </a:pPr>
            <a:r>
              <a:rPr lang="en-US" sz="1200" dirty="0"/>
              <a:t>Your college major</a:t>
            </a:r>
          </a:p>
          <a:p>
            <a:pPr marL="0" indent="0">
              <a:buNone/>
            </a:pPr>
            <a:r>
              <a:rPr lang="en-US" sz="1200" b="1" dirty="0"/>
              <a:t>2. Sales Prediction</a:t>
            </a:r>
          </a:p>
          <a:p>
            <a:pPr marL="0" indent="0">
              <a:buNone/>
            </a:pPr>
            <a:r>
              <a:rPr lang="en-US" sz="1200" dirty="0"/>
              <a:t>A company has determined that its annual profit is typically 23 percent of total sales. Write a program that asks the user to enter the projected amount of total sales, then displays the profit that will be made from that amount.</a:t>
            </a:r>
          </a:p>
          <a:p>
            <a:pPr marL="0" indent="0">
              <a:buNone/>
            </a:pPr>
            <a:r>
              <a:rPr lang="en-US" sz="1200" b="1" dirty="0"/>
              <a:t>3. Land Calculation</a:t>
            </a:r>
          </a:p>
          <a:p>
            <a:pPr marL="0" indent="0">
              <a:buNone/>
            </a:pPr>
            <a:r>
              <a:rPr lang="en-US" sz="1200" dirty="0"/>
              <a:t>One acre of land is equivalent to 43,560 square feet. Write a program that asks the user to enter the total square feet in a tract of land and calculates the number of acres in the tract. Hint: Divide the amount entered by 43,560 to get the number of acres.</a:t>
            </a:r>
            <a:br>
              <a:rPr lang="en-US" sz="1200" dirty="0"/>
            </a:br>
            <a:br>
              <a:rPr lang="en-US" sz="1600" dirty="0"/>
            </a:br>
            <a:r>
              <a:rPr lang="en-US" sz="1200" dirty="0"/>
              <a:t>4. Write a python program that create the output as shown in the screenshot (make sure to format the data as</a:t>
            </a:r>
            <a:br>
              <a:rPr lang="en-US" sz="1200" dirty="0"/>
            </a:br>
            <a:r>
              <a:rPr lang="en-US" sz="1200" dirty="0"/>
              <a:t> you learned in this lesson:</a:t>
            </a:r>
            <a:br>
              <a:rPr lang="en-US" sz="1200" dirty="0"/>
            </a:br>
            <a:endParaRPr lang="en-US" sz="1600" dirty="0"/>
          </a:p>
          <a:p>
            <a:endParaRPr lang="en-CA" sz="1600" dirty="0">
              <a:effectLst/>
            </a:endParaRPr>
          </a:p>
          <a:p>
            <a:pPr marL="0" indent="0">
              <a:buNone/>
            </a:pPr>
            <a:r>
              <a:rPr lang="en-US" sz="1600" dirty="0"/>
              <a:t>		</a:t>
            </a:r>
          </a:p>
        </p:txBody>
      </p:sp>
      <p:pic>
        <p:nvPicPr>
          <p:cNvPr id="7" name="Picture 6">
            <a:extLst>
              <a:ext uri="{FF2B5EF4-FFF2-40B4-BE49-F238E27FC236}">
                <a16:creationId xmlns:a16="http://schemas.microsoft.com/office/drawing/2014/main" id="{D24D7E1C-A956-4D46-7080-F7A229FC4EB0}"/>
              </a:ext>
            </a:extLst>
          </p:cNvPr>
          <p:cNvPicPr>
            <a:picLocks noChangeAspect="1"/>
          </p:cNvPicPr>
          <p:nvPr/>
        </p:nvPicPr>
        <p:blipFill>
          <a:blip r:embed="rId2"/>
          <a:stretch>
            <a:fillRect/>
          </a:stretch>
        </p:blipFill>
        <p:spPr>
          <a:xfrm>
            <a:off x="8278996" y="4734059"/>
            <a:ext cx="2452846" cy="1489924"/>
          </a:xfrm>
          <a:prstGeom prst="rect">
            <a:avLst/>
          </a:prstGeom>
        </p:spPr>
      </p:pic>
    </p:spTree>
    <p:extLst>
      <p:ext uri="{BB962C8B-B14F-4D97-AF65-F5344CB8AC3E}">
        <p14:creationId xmlns:p14="http://schemas.microsoft.com/office/powerpoint/2010/main" val="3520779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EE2C8DB-D46E-4232-8FCD-8B7B6AFD2909}"/>
              </a:ext>
            </a:extLst>
          </p:cNvPr>
          <p:cNvSpPr>
            <a:spLocks noGrp="1"/>
          </p:cNvSpPr>
          <p:nvPr>
            <p:ph type="sldNum" sz="quarter" idx="12"/>
          </p:nvPr>
        </p:nvSpPr>
        <p:spPr/>
        <p:txBody>
          <a:bodyPr/>
          <a:lstStyle/>
          <a:p>
            <a:fld id="{C263D6C4-4840-40CC-AC84-17E24B3B7BDE}" type="slidenum">
              <a:rPr lang="en-US" noProof="0" smtClean="0"/>
              <a:pPr/>
              <a:t>44</a:t>
            </a:fld>
            <a:endParaRPr lang="en-US" noProof="0" dirty="0"/>
          </a:p>
        </p:txBody>
      </p:sp>
      <p:sp>
        <p:nvSpPr>
          <p:cNvPr id="4" name="Title 3">
            <a:extLst>
              <a:ext uri="{FF2B5EF4-FFF2-40B4-BE49-F238E27FC236}">
                <a16:creationId xmlns:a16="http://schemas.microsoft.com/office/drawing/2014/main" id="{2817143C-17BA-486C-BD78-38102D5A5F68}"/>
              </a:ext>
            </a:extLst>
          </p:cNvPr>
          <p:cNvSpPr>
            <a:spLocks noGrp="1"/>
          </p:cNvSpPr>
          <p:nvPr>
            <p:ph type="title"/>
          </p:nvPr>
        </p:nvSpPr>
        <p:spPr>
          <a:xfrm>
            <a:off x="831850" y="1645921"/>
            <a:ext cx="7781544" cy="1491174"/>
          </a:xfrm>
        </p:spPr>
        <p:txBody>
          <a:bodyPr anchor="t">
            <a:normAutofit fontScale="90000"/>
          </a:bodyPr>
          <a:lstStyle/>
          <a:p>
            <a:r>
              <a:rPr lang="en-CA" dirty="0">
                <a:solidFill>
                  <a:srgbClr val="FFFF00"/>
                </a:solidFill>
              </a:rPr>
              <a:t>Python Fundamentals(2)</a:t>
            </a:r>
            <a:br>
              <a:rPr lang="en-CA" dirty="0">
                <a:solidFill>
                  <a:srgbClr val="FFFF00"/>
                </a:solidFill>
              </a:rPr>
            </a:br>
            <a:r>
              <a:rPr lang="en-CA" sz="3200" dirty="0">
                <a:solidFill>
                  <a:srgbClr val="92D050"/>
                </a:solidFill>
              </a:rPr>
              <a:t>Part - 3</a:t>
            </a:r>
            <a:endParaRPr lang="en-CA" dirty="0">
              <a:solidFill>
                <a:srgbClr val="92D050"/>
              </a:solidFill>
            </a:endParaRPr>
          </a:p>
        </p:txBody>
      </p:sp>
    </p:spTree>
    <p:extLst>
      <p:ext uri="{BB962C8B-B14F-4D97-AF65-F5344CB8AC3E}">
        <p14:creationId xmlns:p14="http://schemas.microsoft.com/office/powerpoint/2010/main" val="35495972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45</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380773" cy="4659248"/>
          </a:xfrm>
        </p:spPr>
        <p:txBody>
          <a:bodyPr>
            <a:normAutofit/>
          </a:bodyPr>
          <a:lstStyle/>
          <a:p>
            <a:pPr marL="0" indent="0">
              <a:buNone/>
            </a:pPr>
            <a:r>
              <a:rPr lang="en-US" b="1" dirty="0">
                <a:solidFill>
                  <a:srgbClr val="FFFF00"/>
                </a:solidFill>
              </a:rPr>
              <a:t>Working with relational and logical operators</a:t>
            </a:r>
            <a:endParaRPr lang="en-US" dirty="0">
              <a:solidFill>
                <a:srgbClr val="FFFF00"/>
              </a:solidFill>
            </a:endParaRPr>
          </a:p>
          <a:p>
            <a:pPr>
              <a:buFont typeface="Wingdings" panose="05000000000000000000" pitchFamily="2" charset="2"/>
              <a:buChar char="Ø"/>
            </a:pPr>
            <a:r>
              <a:rPr lang="en-US" sz="1600" dirty="0"/>
              <a:t>Boolean expressions (or conditional expressions) are logical statements (in a programming language) that can be used to test the relationships between two or more values if a specific relationship is True or False (e.g., </a:t>
            </a:r>
            <a:r>
              <a:rPr lang="en-US" sz="1600" dirty="0" err="1"/>
              <a:t>user_name</a:t>
            </a:r>
            <a:r>
              <a:rPr lang="en-US" sz="1600" dirty="0"/>
              <a:t> == ‘r2kar’). Here, we test if user name is equal to ‘r2kar’, if it is, the result is True; otherwise, False.</a:t>
            </a:r>
          </a:p>
          <a:p>
            <a:pPr>
              <a:buFont typeface="Wingdings" panose="05000000000000000000" pitchFamily="2" charset="2"/>
              <a:buChar char="Ø"/>
            </a:pPr>
            <a:r>
              <a:rPr lang="en-US" sz="1600" dirty="0"/>
              <a:t> The Boolean expressions use six relational operators as summarized in the table shown below: </a:t>
            </a:r>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marL="0" indent="0">
              <a:buNone/>
            </a:pPr>
            <a:r>
              <a:rPr lang="en-US" sz="1600" dirty="0"/>
              <a:t>				</a:t>
            </a:r>
            <a:br>
              <a:rPr lang="en-US" sz="1600" dirty="0"/>
            </a:br>
            <a:br>
              <a:rPr lang="en-US" sz="1600" dirty="0"/>
            </a:br>
            <a:endParaRPr lang="en-US" sz="1600" dirty="0"/>
          </a:p>
          <a:p>
            <a:endParaRPr lang="en-CA" sz="1600" dirty="0">
              <a:effectLst/>
            </a:endParaRPr>
          </a:p>
          <a:p>
            <a:pPr marL="0" indent="0">
              <a:buNone/>
            </a:pPr>
            <a:r>
              <a:rPr lang="en-US" sz="1600" dirty="0"/>
              <a:t>		</a:t>
            </a:r>
          </a:p>
        </p:txBody>
      </p:sp>
      <p:pic>
        <p:nvPicPr>
          <p:cNvPr id="6" name="Picture 5">
            <a:extLst>
              <a:ext uri="{FF2B5EF4-FFF2-40B4-BE49-F238E27FC236}">
                <a16:creationId xmlns:a16="http://schemas.microsoft.com/office/drawing/2014/main" id="{FEE95A48-2449-FC6B-35B1-D942A76FA9C4}"/>
              </a:ext>
            </a:extLst>
          </p:cNvPr>
          <p:cNvPicPr>
            <a:picLocks noChangeAspect="1"/>
          </p:cNvPicPr>
          <p:nvPr/>
        </p:nvPicPr>
        <p:blipFill>
          <a:blip r:embed="rId2"/>
          <a:stretch>
            <a:fillRect/>
          </a:stretch>
        </p:blipFill>
        <p:spPr>
          <a:xfrm>
            <a:off x="3012663" y="2993425"/>
            <a:ext cx="6481810" cy="2590819"/>
          </a:xfrm>
          <a:prstGeom prst="rect">
            <a:avLst/>
          </a:prstGeom>
        </p:spPr>
      </p:pic>
      <p:sp>
        <p:nvSpPr>
          <p:cNvPr id="8" name="TextBox 7">
            <a:extLst>
              <a:ext uri="{FF2B5EF4-FFF2-40B4-BE49-F238E27FC236}">
                <a16:creationId xmlns:a16="http://schemas.microsoft.com/office/drawing/2014/main" id="{5AE3BB96-EF24-6401-2672-C08279D59899}"/>
              </a:ext>
            </a:extLst>
          </p:cNvPr>
          <p:cNvSpPr txBox="1"/>
          <p:nvPr/>
        </p:nvSpPr>
        <p:spPr>
          <a:xfrm>
            <a:off x="653437" y="5569848"/>
            <a:ext cx="10796225" cy="615553"/>
          </a:xfrm>
          <a:prstGeom prst="rect">
            <a:avLst/>
          </a:prstGeom>
          <a:noFill/>
        </p:spPr>
        <p:txBody>
          <a:bodyPr wrap="square">
            <a:spAutoFit/>
          </a:bodyPr>
          <a:lstStyle/>
          <a:p>
            <a:r>
              <a:rPr lang="en-CA" sz="2000" dirty="0">
                <a:solidFill>
                  <a:srgbClr val="FFFF00"/>
                </a:solidFill>
              </a:rPr>
              <a:t>*</a:t>
            </a:r>
            <a:r>
              <a:rPr lang="en-CA" sz="1200" dirty="0">
                <a:solidFill>
                  <a:schemeClr val="bg1"/>
                </a:solidFill>
              </a:rPr>
              <a:t>  </a:t>
            </a:r>
            <a:r>
              <a:rPr lang="en-CA" sz="1400" dirty="0">
                <a:solidFill>
                  <a:schemeClr val="bg1"/>
                </a:solidFill>
              </a:rPr>
              <a:t>Boolean expressions, named in honor of the English mathematician George Boole. In the 1800s, Boole invented a system of mathematics in which the abstract concepts of true and false can be used in computations.</a:t>
            </a:r>
            <a:endParaRPr lang="en-CA" sz="1200" dirty="0">
              <a:solidFill>
                <a:schemeClr val="bg1"/>
              </a:solidFill>
            </a:endParaRPr>
          </a:p>
        </p:txBody>
      </p:sp>
    </p:spTree>
    <p:extLst>
      <p:ext uri="{BB962C8B-B14F-4D97-AF65-F5344CB8AC3E}">
        <p14:creationId xmlns:p14="http://schemas.microsoft.com/office/powerpoint/2010/main" val="10870985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46</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6581749" cy="4659248"/>
          </a:xfrm>
        </p:spPr>
        <p:txBody>
          <a:bodyPr>
            <a:normAutofit/>
          </a:bodyPr>
          <a:lstStyle/>
          <a:p>
            <a:pPr marL="0" indent="0">
              <a:buNone/>
            </a:pPr>
            <a:r>
              <a:rPr lang="en-US" b="1" dirty="0">
                <a:solidFill>
                  <a:srgbClr val="FFFF00"/>
                </a:solidFill>
              </a:rPr>
              <a:t>Working with relational and logical operators</a:t>
            </a:r>
            <a:endParaRPr lang="en-US" dirty="0">
              <a:solidFill>
                <a:srgbClr val="FFFF00"/>
              </a:solidFill>
            </a:endParaRPr>
          </a:p>
          <a:p>
            <a:pPr>
              <a:buFont typeface="Wingdings" panose="05000000000000000000" pitchFamily="2" charset="2"/>
              <a:buChar char="Ø"/>
            </a:pPr>
            <a:r>
              <a:rPr lang="en-US" sz="1600" dirty="0"/>
              <a:t>In the example, (lines 1-2), we compare the value of age with 39 if they are equal; both are integers. In lines(4-5), we compare the value of </a:t>
            </a:r>
            <a:r>
              <a:rPr lang="en-US" sz="1600" dirty="0" err="1"/>
              <a:t>user_name</a:t>
            </a:r>
            <a:r>
              <a:rPr lang="en-US" sz="1600" dirty="0"/>
              <a:t> with the value of ‘r2kar’ if they are equal; both are literal strings. The same is in lines(7-8), but the values we compare are float numbers.</a:t>
            </a:r>
          </a:p>
          <a:p>
            <a:pPr>
              <a:buFont typeface="Wingdings" panose="05000000000000000000" pitchFamily="2" charset="2"/>
              <a:buChar char="Ø"/>
            </a:pPr>
            <a:r>
              <a:rPr lang="en-US" sz="1600" dirty="0"/>
              <a:t>In lines(10-11), we compare a string with a number which causes a runtime error. You need to make sure that your expressions compare numbers with numbers and strings with strings. </a:t>
            </a:r>
          </a:p>
        </p:txBody>
      </p:sp>
      <p:pic>
        <p:nvPicPr>
          <p:cNvPr id="7" name="Picture 6">
            <a:extLst>
              <a:ext uri="{FF2B5EF4-FFF2-40B4-BE49-F238E27FC236}">
                <a16:creationId xmlns:a16="http://schemas.microsoft.com/office/drawing/2014/main" id="{DF6C1B03-7A85-1671-D326-B9C3CA84F6A1}"/>
              </a:ext>
            </a:extLst>
          </p:cNvPr>
          <p:cNvPicPr>
            <a:picLocks noChangeAspect="1"/>
          </p:cNvPicPr>
          <p:nvPr/>
        </p:nvPicPr>
        <p:blipFill>
          <a:blip r:embed="rId2"/>
          <a:stretch>
            <a:fillRect/>
          </a:stretch>
        </p:blipFill>
        <p:spPr>
          <a:xfrm>
            <a:off x="7087296" y="1414427"/>
            <a:ext cx="4948274" cy="4900648"/>
          </a:xfrm>
          <a:prstGeom prst="rect">
            <a:avLst/>
          </a:prstGeom>
        </p:spPr>
      </p:pic>
    </p:spTree>
    <p:extLst>
      <p:ext uri="{BB962C8B-B14F-4D97-AF65-F5344CB8AC3E}">
        <p14:creationId xmlns:p14="http://schemas.microsoft.com/office/powerpoint/2010/main" val="2331279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47</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513203" cy="4659248"/>
          </a:xfrm>
        </p:spPr>
        <p:txBody>
          <a:bodyPr>
            <a:normAutofit/>
          </a:bodyPr>
          <a:lstStyle/>
          <a:p>
            <a:pPr marL="0" indent="0">
              <a:buNone/>
            </a:pPr>
            <a:r>
              <a:rPr lang="en-US" b="1" dirty="0">
                <a:solidFill>
                  <a:srgbClr val="FFFF00"/>
                </a:solidFill>
              </a:rPr>
              <a:t>Working with relational and logical operators</a:t>
            </a:r>
            <a:endParaRPr lang="en-US" dirty="0">
              <a:solidFill>
                <a:srgbClr val="FFFF00"/>
              </a:solidFill>
            </a:endParaRPr>
          </a:p>
          <a:p>
            <a:pPr>
              <a:buFont typeface="Wingdings" panose="05000000000000000000" pitchFamily="2" charset="2"/>
              <a:buChar char="Ø"/>
            </a:pPr>
            <a:r>
              <a:rPr lang="en-US" sz="1600" dirty="0"/>
              <a:t>To code a compound conditional expression, you can use the logical operators as shown in the table below:</a:t>
            </a:r>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If you use the AND operator, the compound expression only returns True if both expressions are True. If you use the OR operator, the compound expression returns True if either expression is True. If you use the NOT operator, the value returned by the expression is reversed (True to False and vice versa). </a:t>
            </a:r>
          </a:p>
        </p:txBody>
      </p:sp>
      <p:pic>
        <p:nvPicPr>
          <p:cNvPr id="6" name="Picture 5">
            <a:extLst>
              <a:ext uri="{FF2B5EF4-FFF2-40B4-BE49-F238E27FC236}">
                <a16:creationId xmlns:a16="http://schemas.microsoft.com/office/drawing/2014/main" id="{973BABDC-475E-6B2F-D973-7E7B6C1260B0}"/>
              </a:ext>
            </a:extLst>
          </p:cNvPr>
          <p:cNvPicPr>
            <a:picLocks noChangeAspect="1"/>
          </p:cNvPicPr>
          <p:nvPr/>
        </p:nvPicPr>
        <p:blipFill>
          <a:blip r:embed="rId2"/>
          <a:stretch>
            <a:fillRect/>
          </a:stretch>
        </p:blipFill>
        <p:spPr>
          <a:xfrm>
            <a:off x="1853523" y="2426257"/>
            <a:ext cx="5905543" cy="1614499"/>
          </a:xfrm>
          <a:prstGeom prst="rect">
            <a:avLst/>
          </a:prstGeom>
        </p:spPr>
      </p:pic>
    </p:spTree>
    <p:extLst>
      <p:ext uri="{BB962C8B-B14F-4D97-AF65-F5344CB8AC3E}">
        <p14:creationId xmlns:p14="http://schemas.microsoft.com/office/powerpoint/2010/main" val="16725244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48</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513203" cy="4659248"/>
          </a:xfrm>
        </p:spPr>
        <p:txBody>
          <a:bodyPr>
            <a:normAutofit/>
          </a:bodyPr>
          <a:lstStyle/>
          <a:p>
            <a:pPr marL="0" indent="0">
              <a:buNone/>
            </a:pPr>
            <a:r>
              <a:rPr lang="en-US" b="1" dirty="0">
                <a:solidFill>
                  <a:srgbClr val="FFFF00"/>
                </a:solidFill>
              </a:rPr>
              <a:t>Working with relational and logical operators</a:t>
            </a:r>
            <a:endParaRPr lang="en-US" dirty="0">
              <a:solidFill>
                <a:srgbClr val="FFFF00"/>
              </a:solidFill>
            </a:endParaRPr>
          </a:p>
          <a:p>
            <a:pPr>
              <a:buFont typeface="Wingdings" panose="05000000000000000000" pitchFamily="2" charset="2"/>
              <a:buChar char="Ø"/>
            </a:pPr>
            <a:r>
              <a:rPr lang="en-US" sz="1600" dirty="0"/>
              <a:t>The logical operator also have the order of precedence as shown below:</a:t>
            </a:r>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r>
              <a:rPr lang="en-US" sz="1600" dirty="0"/>
              <a:t>That is the order in which the operators are evaluated if more than one logical operator is used in a compound expression. This means that NOT operators are evaluated before AND operators, which are evaluated before OR operators. Although this is normally what you want, you can override this order by using parentheses. </a:t>
            </a:r>
          </a:p>
        </p:txBody>
      </p:sp>
      <p:pic>
        <p:nvPicPr>
          <p:cNvPr id="7" name="Picture 6">
            <a:extLst>
              <a:ext uri="{FF2B5EF4-FFF2-40B4-BE49-F238E27FC236}">
                <a16:creationId xmlns:a16="http://schemas.microsoft.com/office/drawing/2014/main" id="{C7DB27AF-0266-EC5F-7B26-47933C4E0D3C}"/>
              </a:ext>
            </a:extLst>
          </p:cNvPr>
          <p:cNvPicPr>
            <a:picLocks noChangeAspect="1"/>
          </p:cNvPicPr>
          <p:nvPr/>
        </p:nvPicPr>
        <p:blipFill>
          <a:blip r:embed="rId2"/>
          <a:stretch>
            <a:fillRect/>
          </a:stretch>
        </p:blipFill>
        <p:spPr>
          <a:xfrm>
            <a:off x="2299968" y="2447149"/>
            <a:ext cx="2720865" cy="1115858"/>
          </a:xfrm>
          <a:prstGeom prst="rect">
            <a:avLst/>
          </a:prstGeom>
        </p:spPr>
      </p:pic>
    </p:spTree>
    <p:extLst>
      <p:ext uri="{BB962C8B-B14F-4D97-AF65-F5344CB8AC3E}">
        <p14:creationId xmlns:p14="http://schemas.microsoft.com/office/powerpoint/2010/main" val="17059079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49</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513203" cy="4659248"/>
          </a:xfrm>
        </p:spPr>
        <p:txBody>
          <a:bodyPr>
            <a:normAutofit/>
          </a:bodyPr>
          <a:lstStyle/>
          <a:p>
            <a:pPr marL="0" indent="0">
              <a:buNone/>
            </a:pPr>
            <a:r>
              <a:rPr lang="en-US" b="1" dirty="0">
                <a:solidFill>
                  <a:srgbClr val="FFFF00"/>
                </a:solidFill>
              </a:rPr>
              <a:t>Working with relational and logical operators: (</a:t>
            </a:r>
            <a:r>
              <a:rPr lang="en-US" dirty="0">
                <a:solidFill>
                  <a:srgbClr val="FFFF00"/>
                </a:solidFill>
              </a:rPr>
              <a:t>examples)</a:t>
            </a:r>
          </a:p>
        </p:txBody>
      </p:sp>
      <p:pic>
        <p:nvPicPr>
          <p:cNvPr id="6" name="Picture 5">
            <a:extLst>
              <a:ext uri="{FF2B5EF4-FFF2-40B4-BE49-F238E27FC236}">
                <a16:creationId xmlns:a16="http://schemas.microsoft.com/office/drawing/2014/main" id="{334E4DE9-62D1-3FC9-D156-14B59E10F542}"/>
              </a:ext>
            </a:extLst>
          </p:cNvPr>
          <p:cNvPicPr>
            <a:picLocks noChangeAspect="1"/>
          </p:cNvPicPr>
          <p:nvPr/>
        </p:nvPicPr>
        <p:blipFill>
          <a:blip r:embed="rId2"/>
          <a:stretch>
            <a:fillRect/>
          </a:stretch>
        </p:blipFill>
        <p:spPr>
          <a:xfrm>
            <a:off x="1176722" y="2006188"/>
            <a:ext cx="6748512" cy="2152666"/>
          </a:xfrm>
          <a:prstGeom prst="rect">
            <a:avLst/>
          </a:prstGeom>
        </p:spPr>
      </p:pic>
      <p:pic>
        <p:nvPicPr>
          <p:cNvPr id="9" name="Picture 8">
            <a:extLst>
              <a:ext uri="{FF2B5EF4-FFF2-40B4-BE49-F238E27FC236}">
                <a16:creationId xmlns:a16="http://schemas.microsoft.com/office/drawing/2014/main" id="{72F661B4-AFF5-AF1D-49F0-AD8A20C5C6A4}"/>
              </a:ext>
            </a:extLst>
          </p:cNvPr>
          <p:cNvPicPr>
            <a:picLocks noChangeAspect="1"/>
          </p:cNvPicPr>
          <p:nvPr/>
        </p:nvPicPr>
        <p:blipFill>
          <a:blip r:embed="rId3"/>
          <a:stretch>
            <a:fillRect/>
          </a:stretch>
        </p:blipFill>
        <p:spPr>
          <a:xfrm>
            <a:off x="2420638" y="4311253"/>
            <a:ext cx="6972351" cy="2233629"/>
          </a:xfrm>
          <a:prstGeom prst="rect">
            <a:avLst/>
          </a:prstGeom>
        </p:spPr>
      </p:pic>
      <p:pic>
        <p:nvPicPr>
          <p:cNvPr id="11" name="Picture 10">
            <a:extLst>
              <a:ext uri="{FF2B5EF4-FFF2-40B4-BE49-F238E27FC236}">
                <a16:creationId xmlns:a16="http://schemas.microsoft.com/office/drawing/2014/main" id="{BE0C3EBB-2877-C64F-AA43-689E703EDAB3}"/>
              </a:ext>
            </a:extLst>
          </p:cNvPr>
          <p:cNvPicPr>
            <a:picLocks noChangeAspect="1"/>
          </p:cNvPicPr>
          <p:nvPr/>
        </p:nvPicPr>
        <p:blipFill>
          <a:blip r:embed="rId4"/>
          <a:stretch>
            <a:fillRect/>
          </a:stretch>
        </p:blipFill>
        <p:spPr>
          <a:xfrm>
            <a:off x="8614535" y="1991901"/>
            <a:ext cx="2652732" cy="2166953"/>
          </a:xfrm>
          <a:prstGeom prst="rect">
            <a:avLst/>
          </a:prstGeom>
        </p:spPr>
      </p:pic>
    </p:spTree>
    <p:extLst>
      <p:ext uri="{BB962C8B-B14F-4D97-AF65-F5344CB8AC3E}">
        <p14:creationId xmlns:p14="http://schemas.microsoft.com/office/powerpoint/2010/main" val="911624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lnSpcReduction="10000"/>
          </a:bodyPr>
          <a:lstStyle/>
          <a:p>
            <a:pPr marL="0" indent="0">
              <a:buNone/>
            </a:pPr>
            <a:r>
              <a:rPr lang="en-US" b="1" dirty="0">
                <a:solidFill>
                  <a:srgbClr val="FFFF00"/>
                </a:solidFill>
              </a:rPr>
              <a:t>Getting inputs from users</a:t>
            </a:r>
            <a:endParaRPr lang="en-US" dirty="0"/>
          </a:p>
          <a:p>
            <a:r>
              <a:rPr lang="en-US" dirty="0"/>
              <a:t>In the general format, </a:t>
            </a:r>
            <a:r>
              <a:rPr lang="en-US" dirty="0">
                <a:solidFill>
                  <a:srgbClr val="FFFF00"/>
                </a:solidFill>
              </a:rPr>
              <a:t>prompt</a:t>
            </a:r>
            <a:r>
              <a:rPr lang="en-US" dirty="0"/>
              <a:t> is a string that is displayed on the screen.</a:t>
            </a:r>
          </a:p>
          <a:p>
            <a:r>
              <a:rPr lang="en-US" dirty="0"/>
              <a:t>The string’s purpose is to instruct the user to enter a value.</a:t>
            </a:r>
          </a:p>
          <a:p>
            <a:r>
              <a:rPr lang="en-US" dirty="0">
                <a:solidFill>
                  <a:srgbClr val="FFFF00"/>
                </a:solidFill>
              </a:rPr>
              <a:t>variable</a:t>
            </a:r>
            <a:r>
              <a:rPr lang="en-US" dirty="0"/>
              <a:t> is the name of a that references the data that was entered on the keyboard.</a:t>
            </a:r>
          </a:p>
          <a:p>
            <a:pPr marL="0" indent="0">
              <a:buNone/>
            </a:pPr>
            <a:r>
              <a:rPr lang="en-US" dirty="0">
                <a:solidFill>
                  <a:srgbClr val="FFFF00"/>
                </a:solidFill>
              </a:rPr>
              <a:t>			variable = input(prompt)</a:t>
            </a:r>
          </a:p>
          <a:p>
            <a:pPr marL="0" indent="0">
              <a:buNone/>
            </a:pPr>
            <a:endParaRPr lang="en-US" dirty="0"/>
          </a:p>
          <a:p>
            <a:r>
              <a:rPr lang="en-US" dirty="0"/>
              <a:t>The input() function always returns string data, even if the user enters a number. </a:t>
            </a:r>
          </a:p>
          <a:p>
            <a:endParaRPr lang="en-US" dirty="0"/>
          </a:p>
          <a:p>
            <a:endParaRPr lang="en-CA" dirty="0">
              <a:effectLst/>
              <a:ea typeface="Times New Roman" panose="02020603050405020304" pitchFamily="18" charset="0"/>
            </a:endParaRPr>
          </a:p>
          <a:p>
            <a:pPr marL="0" indent="0">
              <a:buNone/>
            </a:pPr>
            <a:r>
              <a:rPr lang="en-US" dirty="0"/>
              <a:t>		</a:t>
            </a:r>
            <a:endParaRPr lang="en-US" dirty="0">
              <a:solidFill>
                <a:srgbClr val="FFFF00"/>
              </a:solidFill>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a:solidFill>
                  <a:schemeClr val="bg1"/>
                </a:solidFill>
              </a:rPr>
              <a:t>Python Fundamentals(2)</a:t>
            </a:r>
            <a:endParaRPr lang="en-CA" dirty="0"/>
          </a:p>
        </p:txBody>
      </p:sp>
    </p:spTree>
    <p:extLst>
      <p:ext uri="{BB962C8B-B14F-4D97-AF65-F5344CB8AC3E}">
        <p14:creationId xmlns:p14="http://schemas.microsoft.com/office/powerpoint/2010/main" val="34564233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50</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11513203" cy="4659248"/>
          </a:xfrm>
        </p:spPr>
        <p:txBody>
          <a:bodyPr>
            <a:normAutofit/>
          </a:bodyPr>
          <a:lstStyle/>
          <a:p>
            <a:pPr marL="0" indent="0">
              <a:buNone/>
            </a:pPr>
            <a:r>
              <a:rPr lang="en-US" b="1" dirty="0">
                <a:solidFill>
                  <a:srgbClr val="FFFF00"/>
                </a:solidFill>
              </a:rPr>
              <a:t>Working with relational and logical operators: comparing strings</a:t>
            </a:r>
            <a:endParaRPr lang="en-US" dirty="0">
              <a:solidFill>
                <a:srgbClr val="FFFF00"/>
              </a:solidFill>
            </a:endParaRPr>
          </a:p>
          <a:p>
            <a:pPr>
              <a:buFont typeface="Wingdings" panose="05000000000000000000" pitchFamily="2" charset="2"/>
              <a:buChar char="Ø"/>
            </a:pPr>
            <a:r>
              <a:rPr lang="en-US" sz="1600" dirty="0"/>
              <a:t>When numbers are compared, they are compared based on their numeric values. By contrast, the comparison of strings is more complicated. They are evaluated on </a:t>
            </a:r>
            <a:r>
              <a:rPr lang="en-US" sz="1600" dirty="0">
                <a:solidFill>
                  <a:srgbClr val="FFFF00"/>
                </a:solidFill>
              </a:rPr>
              <a:t>a character by character basis from left to right</a:t>
            </a:r>
            <a:r>
              <a:rPr lang="en-US" sz="1600" dirty="0"/>
              <a:t>. Thus, “peach” comes before “pear”. </a:t>
            </a:r>
          </a:p>
          <a:p>
            <a:pPr>
              <a:buFont typeface="Wingdings" panose="05000000000000000000" pitchFamily="2" charset="2"/>
              <a:buChar char="Ø"/>
            </a:pPr>
            <a:r>
              <a:rPr lang="en-US" sz="1600" dirty="0"/>
              <a:t>To understand string comparisons, though, you need to know the </a:t>
            </a:r>
            <a:r>
              <a:rPr lang="en-US" sz="1600" dirty="0">
                <a:solidFill>
                  <a:srgbClr val="FFFF00"/>
                </a:solidFill>
              </a:rPr>
              <a:t>sort sequence </a:t>
            </a:r>
            <a:r>
              <a:rPr lang="en-US" sz="1600" dirty="0"/>
              <a:t>of the letters and digits. </a:t>
            </a:r>
          </a:p>
          <a:p>
            <a:pPr>
              <a:buFont typeface="Wingdings" panose="05000000000000000000" pitchFamily="2" charset="2"/>
              <a:buChar char="Ø"/>
            </a:pPr>
            <a:r>
              <a:rPr lang="en-US" sz="1600" dirty="0"/>
              <a:t>The digits are lower than (come before) all uppercase letters, and uppercase letters are lower than (come before) all lowercase letters. But that means that “Peach” comes before “apple”, which isn’t usually what you want when you sort or compare two strings. </a:t>
            </a:r>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a:p>
            <a:pPr>
              <a:buFont typeface="Wingdings" panose="05000000000000000000" pitchFamily="2" charset="2"/>
              <a:buChar char="Ø"/>
            </a:pPr>
            <a:endParaRPr lang="en-US" sz="1600" dirty="0"/>
          </a:p>
        </p:txBody>
      </p:sp>
      <p:pic>
        <p:nvPicPr>
          <p:cNvPr id="6" name="Picture 5">
            <a:extLst>
              <a:ext uri="{FF2B5EF4-FFF2-40B4-BE49-F238E27FC236}">
                <a16:creationId xmlns:a16="http://schemas.microsoft.com/office/drawing/2014/main" id="{020B6A7B-3CFC-084F-9147-6C059CA7B227}"/>
              </a:ext>
            </a:extLst>
          </p:cNvPr>
          <p:cNvPicPr>
            <a:picLocks noChangeAspect="1"/>
          </p:cNvPicPr>
          <p:nvPr/>
        </p:nvPicPr>
        <p:blipFill>
          <a:blip r:embed="rId2"/>
          <a:stretch>
            <a:fillRect/>
          </a:stretch>
        </p:blipFill>
        <p:spPr>
          <a:xfrm>
            <a:off x="3130637" y="4219851"/>
            <a:ext cx="4757772" cy="852494"/>
          </a:xfrm>
          <a:prstGeom prst="rect">
            <a:avLst/>
          </a:prstGeom>
        </p:spPr>
      </p:pic>
    </p:spTree>
    <p:extLst>
      <p:ext uri="{BB962C8B-B14F-4D97-AF65-F5344CB8AC3E}">
        <p14:creationId xmlns:p14="http://schemas.microsoft.com/office/powerpoint/2010/main" val="17297500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67909"/>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51</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6843228" cy="4659248"/>
          </a:xfrm>
        </p:spPr>
        <p:txBody>
          <a:bodyPr>
            <a:normAutofit/>
          </a:bodyPr>
          <a:lstStyle/>
          <a:p>
            <a:pPr marL="0" indent="0">
              <a:buNone/>
            </a:pPr>
            <a:r>
              <a:rPr lang="en-US" sz="1700" b="1" dirty="0">
                <a:solidFill>
                  <a:srgbClr val="FFFF00"/>
                </a:solidFill>
              </a:rPr>
              <a:t>Working with relational and logical operators: comparing strings</a:t>
            </a:r>
            <a:endParaRPr lang="en-US" sz="1700" dirty="0">
              <a:solidFill>
                <a:srgbClr val="FFFF00"/>
              </a:solidFill>
            </a:endParaRPr>
          </a:p>
          <a:p>
            <a:pPr>
              <a:buFont typeface="Wingdings" panose="05000000000000000000" pitchFamily="2" charset="2"/>
              <a:buChar char="Ø"/>
            </a:pPr>
            <a:r>
              <a:rPr lang="en-US" sz="1700" dirty="0"/>
              <a:t>To resolve this issue of strings comparison, Python provides two string methods. The lower() method converts a string to all lowercase letters. The upper() method converts a string to all uppercase letters. </a:t>
            </a:r>
          </a:p>
          <a:p>
            <a:pPr>
              <a:buFont typeface="Wingdings" panose="05000000000000000000" pitchFamily="2" charset="2"/>
              <a:buChar char="Ø"/>
            </a:pPr>
            <a:endParaRPr lang="en-US" sz="1700" dirty="0"/>
          </a:p>
          <a:p>
            <a:pPr>
              <a:buFont typeface="Wingdings" panose="05000000000000000000" pitchFamily="2" charset="2"/>
              <a:buChar char="Ø"/>
            </a:pPr>
            <a:r>
              <a:rPr lang="en-US" sz="1700" dirty="0"/>
              <a:t>You call the method with the dot ( . ) notation, starting with a string then dot following by one of these methods:</a:t>
            </a:r>
          </a:p>
          <a:p>
            <a:pPr marL="0" indent="0">
              <a:buNone/>
            </a:pPr>
            <a:r>
              <a:rPr lang="en-US" sz="1700" dirty="0"/>
              <a:t>	</a:t>
            </a:r>
            <a:r>
              <a:rPr lang="en-US" sz="1700" dirty="0" err="1"/>
              <a:t>my_str</a:t>
            </a:r>
            <a:r>
              <a:rPr lang="en-US" sz="1700" dirty="0"/>
              <a:t> = ‘</a:t>
            </a:r>
            <a:r>
              <a:rPr lang="en-US" sz="1700" dirty="0" err="1"/>
              <a:t>karim</a:t>
            </a:r>
            <a:r>
              <a:rPr lang="en-US" sz="1700" dirty="0"/>
              <a:t>’</a:t>
            </a:r>
          </a:p>
          <a:p>
            <a:pPr marL="0" indent="0">
              <a:buNone/>
            </a:pPr>
            <a:r>
              <a:rPr lang="en-US" sz="1700" dirty="0"/>
              <a:t>                </a:t>
            </a:r>
            <a:r>
              <a:rPr lang="en-US" sz="1700" dirty="0" err="1"/>
              <a:t>my_str.upper</a:t>
            </a:r>
            <a:r>
              <a:rPr lang="en-US" sz="1700" dirty="0"/>
              <a:t>()</a:t>
            </a:r>
          </a:p>
          <a:p>
            <a:pPr>
              <a:buFont typeface="Wingdings" panose="05000000000000000000" pitchFamily="2" charset="2"/>
              <a:buChar char="Ø"/>
            </a:pPr>
            <a:r>
              <a:rPr lang="en-US" sz="1700" dirty="0"/>
              <a:t>By converting both operands to the same case (lower or upper) you can make the comparisons without getting unexpected results.</a:t>
            </a:r>
          </a:p>
          <a:p>
            <a:pPr>
              <a:buFont typeface="Wingdings" panose="05000000000000000000" pitchFamily="2" charset="2"/>
              <a:buChar char="Ø"/>
            </a:pPr>
            <a:endParaRPr lang="en-US" sz="1700" dirty="0"/>
          </a:p>
          <a:p>
            <a:pPr>
              <a:buFont typeface="Wingdings" panose="05000000000000000000" pitchFamily="2" charset="2"/>
              <a:buChar char="Ø"/>
            </a:pPr>
            <a:endParaRPr lang="en-US" sz="1700" dirty="0"/>
          </a:p>
        </p:txBody>
      </p:sp>
      <p:pic>
        <p:nvPicPr>
          <p:cNvPr id="6" name="Picture 5">
            <a:extLst>
              <a:ext uri="{FF2B5EF4-FFF2-40B4-BE49-F238E27FC236}">
                <a16:creationId xmlns:a16="http://schemas.microsoft.com/office/drawing/2014/main" id="{C7B7F622-AD9E-254D-636C-B2F9F08B23D1}"/>
              </a:ext>
            </a:extLst>
          </p:cNvPr>
          <p:cNvPicPr>
            <a:picLocks noChangeAspect="1"/>
          </p:cNvPicPr>
          <p:nvPr/>
        </p:nvPicPr>
        <p:blipFill>
          <a:blip r:embed="rId2"/>
          <a:stretch>
            <a:fillRect/>
          </a:stretch>
        </p:blipFill>
        <p:spPr>
          <a:xfrm>
            <a:off x="7518169" y="1410001"/>
            <a:ext cx="4537721" cy="2500286"/>
          </a:xfrm>
          <a:prstGeom prst="rect">
            <a:avLst/>
          </a:prstGeom>
          <a:noFill/>
        </p:spPr>
      </p:pic>
      <p:pic>
        <p:nvPicPr>
          <p:cNvPr id="8" name="Picture 7">
            <a:extLst>
              <a:ext uri="{FF2B5EF4-FFF2-40B4-BE49-F238E27FC236}">
                <a16:creationId xmlns:a16="http://schemas.microsoft.com/office/drawing/2014/main" id="{EAB4FBC2-83B1-6720-9F9D-8FCF8B480A7C}"/>
              </a:ext>
            </a:extLst>
          </p:cNvPr>
          <p:cNvPicPr>
            <a:picLocks noChangeAspect="1"/>
          </p:cNvPicPr>
          <p:nvPr/>
        </p:nvPicPr>
        <p:blipFill>
          <a:blip r:embed="rId3"/>
          <a:stretch>
            <a:fillRect/>
          </a:stretch>
        </p:blipFill>
        <p:spPr>
          <a:xfrm>
            <a:off x="7532532" y="4203037"/>
            <a:ext cx="4372007" cy="1819288"/>
          </a:xfrm>
          <a:prstGeom prst="rect">
            <a:avLst/>
          </a:prstGeom>
        </p:spPr>
      </p:pic>
    </p:spTree>
    <p:extLst>
      <p:ext uri="{BB962C8B-B14F-4D97-AF65-F5344CB8AC3E}">
        <p14:creationId xmlns:p14="http://schemas.microsoft.com/office/powerpoint/2010/main" val="29484139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67909"/>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52</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6843228" cy="4659248"/>
          </a:xfrm>
        </p:spPr>
        <p:txBody>
          <a:bodyPr>
            <a:normAutofit/>
          </a:bodyPr>
          <a:lstStyle/>
          <a:p>
            <a:pPr marL="0" indent="0">
              <a:buNone/>
            </a:pPr>
            <a:r>
              <a:rPr lang="en-US" sz="1700" b="1" dirty="0">
                <a:solidFill>
                  <a:srgbClr val="FFFF00"/>
                </a:solidFill>
              </a:rPr>
              <a:t>Pseudocode for writing selection (Decision) structures</a:t>
            </a:r>
            <a:endParaRPr lang="en-US" sz="1700" dirty="0">
              <a:solidFill>
                <a:srgbClr val="FFFF00"/>
              </a:solidFill>
            </a:endParaRPr>
          </a:p>
          <a:p>
            <a:pPr>
              <a:buFont typeface="Wingdings" panose="05000000000000000000" pitchFamily="2" charset="2"/>
              <a:buChar char="Ø"/>
            </a:pPr>
            <a:r>
              <a:rPr lang="en-US" sz="1700" dirty="0"/>
              <a:t>To resolve this issue of strings comparison, Python provides two string methods. The lower() method converts a string to all lowercase letters. The upper() method converts a string to all uppercase letters. </a:t>
            </a:r>
          </a:p>
          <a:p>
            <a:pPr>
              <a:buFont typeface="Wingdings" panose="05000000000000000000" pitchFamily="2" charset="2"/>
              <a:buChar char="Ø"/>
            </a:pPr>
            <a:endParaRPr lang="en-US" sz="1700" dirty="0"/>
          </a:p>
          <a:p>
            <a:pPr>
              <a:buFont typeface="Wingdings" panose="05000000000000000000" pitchFamily="2" charset="2"/>
              <a:buChar char="Ø"/>
            </a:pPr>
            <a:endParaRPr lang="en-US" sz="1700" dirty="0"/>
          </a:p>
          <a:p>
            <a:pPr>
              <a:buFont typeface="Wingdings" panose="05000000000000000000" pitchFamily="2" charset="2"/>
              <a:buChar char="Ø"/>
            </a:pPr>
            <a:endParaRPr lang="en-US" sz="1700" dirty="0"/>
          </a:p>
        </p:txBody>
      </p:sp>
      <p:pic>
        <p:nvPicPr>
          <p:cNvPr id="6" name="Picture 5">
            <a:extLst>
              <a:ext uri="{FF2B5EF4-FFF2-40B4-BE49-F238E27FC236}">
                <a16:creationId xmlns:a16="http://schemas.microsoft.com/office/drawing/2014/main" id="{C7B7F622-AD9E-254D-636C-B2F9F08B23D1}"/>
              </a:ext>
            </a:extLst>
          </p:cNvPr>
          <p:cNvPicPr>
            <a:picLocks noChangeAspect="1"/>
          </p:cNvPicPr>
          <p:nvPr/>
        </p:nvPicPr>
        <p:blipFill>
          <a:blip r:embed="rId2"/>
          <a:stretch>
            <a:fillRect/>
          </a:stretch>
        </p:blipFill>
        <p:spPr>
          <a:xfrm>
            <a:off x="7518169" y="1410001"/>
            <a:ext cx="4537721" cy="2500286"/>
          </a:xfrm>
          <a:prstGeom prst="rect">
            <a:avLst/>
          </a:prstGeom>
          <a:noFill/>
        </p:spPr>
      </p:pic>
      <p:pic>
        <p:nvPicPr>
          <p:cNvPr id="8" name="Picture 7">
            <a:extLst>
              <a:ext uri="{FF2B5EF4-FFF2-40B4-BE49-F238E27FC236}">
                <a16:creationId xmlns:a16="http://schemas.microsoft.com/office/drawing/2014/main" id="{EAB4FBC2-83B1-6720-9F9D-8FCF8B480A7C}"/>
              </a:ext>
            </a:extLst>
          </p:cNvPr>
          <p:cNvPicPr>
            <a:picLocks noChangeAspect="1"/>
          </p:cNvPicPr>
          <p:nvPr/>
        </p:nvPicPr>
        <p:blipFill>
          <a:blip r:embed="rId3"/>
          <a:stretch>
            <a:fillRect/>
          </a:stretch>
        </p:blipFill>
        <p:spPr>
          <a:xfrm>
            <a:off x="7532532" y="4203037"/>
            <a:ext cx="4372007" cy="1819288"/>
          </a:xfrm>
          <a:prstGeom prst="rect">
            <a:avLst/>
          </a:prstGeom>
        </p:spPr>
      </p:pic>
    </p:spTree>
    <p:extLst>
      <p:ext uri="{BB962C8B-B14F-4D97-AF65-F5344CB8AC3E}">
        <p14:creationId xmlns:p14="http://schemas.microsoft.com/office/powerpoint/2010/main" val="29416649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dirty="0"/>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53</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4500" y="1378979"/>
            <a:ext cx="11380773" cy="4996597"/>
          </a:xfrm>
        </p:spPr>
        <p:txBody>
          <a:bodyPr>
            <a:normAutofit/>
          </a:bodyPr>
          <a:lstStyle/>
          <a:p>
            <a:pPr marL="0" indent="0">
              <a:buNone/>
            </a:pPr>
            <a:r>
              <a:rPr lang="en-US" b="1" dirty="0">
                <a:solidFill>
                  <a:srgbClr val="FFFF00"/>
                </a:solidFill>
              </a:rPr>
              <a:t>Working with string data: </a:t>
            </a:r>
            <a:r>
              <a:rPr lang="en-US" b="1" dirty="0">
                <a:solidFill>
                  <a:srgbClr val="FF0000"/>
                </a:solidFill>
              </a:rPr>
              <a:t>Do it yourself!</a:t>
            </a:r>
          </a:p>
          <a:p>
            <a:pPr marL="0" indent="0">
              <a:buNone/>
            </a:pPr>
            <a:r>
              <a:rPr lang="en-US" sz="1600" b="1" dirty="0"/>
              <a:t>Problem 1</a:t>
            </a:r>
            <a:endParaRPr lang="en-US" sz="1600" dirty="0"/>
          </a:p>
          <a:p>
            <a:r>
              <a:rPr lang="en-CA" sz="1600" dirty="0">
                <a:effectLst/>
              </a:rPr>
              <a:t>How would you compare the followings: (YES, yes), and (NO, no)? Hint: what methods would you use?</a:t>
            </a:r>
          </a:p>
          <a:p>
            <a:r>
              <a:rPr lang="en-CA" sz="1600" dirty="0"/>
              <a:t>Then use one of these methods to compare them with a user input and display the result (True or False).</a:t>
            </a:r>
          </a:p>
          <a:p>
            <a:r>
              <a:rPr lang="en-CA" sz="1600" dirty="0">
                <a:effectLst/>
              </a:rPr>
              <a:t>Then use a logical operator to combine both terms in one Boolean expression to compare and display the result.</a:t>
            </a:r>
          </a:p>
          <a:p>
            <a:pPr marL="0" indent="0">
              <a:buNone/>
            </a:pPr>
            <a:r>
              <a:rPr lang="en-CA" sz="1600" b="1" dirty="0"/>
              <a:t>Problem 2</a:t>
            </a:r>
          </a:p>
          <a:p>
            <a:r>
              <a:rPr lang="en-CA" sz="1600" dirty="0">
                <a:effectLst/>
              </a:rPr>
              <a:t>Suppose that we have three variables (day, </a:t>
            </a:r>
            <a:r>
              <a:rPr lang="en-CA" sz="1600" dirty="0" err="1">
                <a:effectLst/>
              </a:rPr>
              <a:t>ticketPrice</a:t>
            </a:r>
            <a:r>
              <a:rPr lang="en-CA" sz="1600" dirty="0">
                <a:effectLst/>
              </a:rPr>
              <a:t> and status) – the day can be either weekday or weekend; the status can be one of the following: a student, a child less than 14 years old, or an elder greater than 65 years old.</a:t>
            </a:r>
          </a:p>
          <a:p>
            <a:r>
              <a:rPr lang="en-CA" sz="1600" dirty="0"/>
              <a:t>Use logical operators to test the three variable all in one line by joining them in a compound conditional expression. Then display the result (True or False)</a:t>
            </a:r>
            <a:endParaRPr lang="en-CA" sz="1600" dirty="0">
              <a:effectLst/>
            </a:endParaRPr>
          </a:p>
          <a:p>
            <a:pPr marL="0" indent="0">
              <a:buNone/>
            </a:pPr>
            <a:r>
              <a:rPr lang="en-US" sz="1600" dirty="0"/>
              <a:t>		</a:t>
            </a:r>
          </a:p>
        </p:txBody>
      </p:sp>
    </p:spTree>
    <p:extLst>
      <p:ext uri="{BB962C8B-B14F-4D97-AF65-F5344CB8AC3E}">
        <p14:creationId xmlns:p14="http://schemas.microsoft.com/office/powerpoint/2010/main" val="3601962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54</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66730" cy="5433131"/>
          </a:xfrm>
        </p:spPr>
        <p:txBody>
          <a:bodyPr>
            <a:normAutofit fontScale="92500" lnSpcReduction="10000"/>
          </a:bodyPr>
          <a:lstStyle/>
          <a:p>
            <a:pPr marL="0" indent="0">
              <a:buNone/>
            </a:pPr>
            <a:r>
              <a:rPr lang="en-US" b="1" dirty="0"/>
              <a:t>Material has been taken from </a:t>
            </a:r>
            <a:r>
              <a:rPr lang="en-US" sz="2200" b="1" dirty="0"/>
              <a:t>(can be accessed </a:t>
            </a:r>
            <a:r>
              <a:rPr lang="en-CA" sz="2200" b="1" dirty="0">
                <a:effectLst/>
                <a:ea typeface="Calibri" panose="020F0502020204030204" pitchFamily="34" charset="0"/>
              </a:rPr>
              <a:t>through Sheridan's Library Services) </a:t>
            </a:r>
            <a:r>
              <a:rPr lang="en-US" b="1" dirty="0"/>
              <a:t>:</a:t>
            </a:r>
          </a:p>
          <a:p>
            <a:endParaRPr lang="en-US" dirty="0"/>
          </a:p>
          <a:p>
            <a:r>
              <a:rPr lang="en-CA" b="0" i="0" dirty="0">
                <a:effectLst/>
              </a:rPr>
              <a:t>Starting Out with Python (</a:t>
            </a:r>
            <a:r>
              <a:rPr lang="en-CA" i="0" dirty="0">
                <a:effectLst/>
              </a:rPr>
              <a:t>ISBN-13: 9780136912330 )</a:t>
            </a:r>
            <a:r>
              <a:rPr lang="en-US" dirty="0"/>
              <a:t>:</a:t>
            </a:r>
          </a:p>
          <a:p>
            <a:r>
              <a:rPr lang="en-US" dirty="0">
                <a:solidFill>
                  <a:schemeClr val="accent1">
                    <a:lumMod val="20000"/>
                    <a:lumOff val="80000"/>
                  </a:schemeClr>
                </a:solidFill>
              </a:rPr>
              <a:t>https://www.pearson.com/en-ca/subject-catalog/p/starting-out-with-python/P200000003356/9780136912330</a:t>
            </a:r>
          </a:p>
          <a:p>
            <a:endParaRPr lang="en-US" dirty="0"/>
          </a:p>
          <a:p>
            <a:r>
              <a:rPr lang="en-US" dirty="0" err="1"/>
              <a:t>Murach’s</a:t>
            </a:r>
            <a:r>
              <a:rPr lang="en-US" dirty="0"/>
              <a:t> Python 2nd Edition programming, 2nd Edition :</a:t>
            </a:r>
          </a:p>
          <a:p>
            <a:r>
              <a:rPr lang="en-US" dirty="0">
                <a:hlinkClick r:id="rId2"/>
              </a:rPr>
              <a:t>https://bookshelf.vitalsource.com/reader/books/9781943872756/pages/recent</a:t>
            </a:r>
            <a:endParaRPr lang="en-US" dirty="0"/>
          </a:p>
          <a:p>
            <a:endParaRPr lang="en-US" dirty="0">
              <a:solidFill>
                <a:schemeClr val="accent1">
                  <a:lumMod val="20000"/>
                  <a:lumOff val="80000"/>
                </a:schemeClr>
              </a:solidFill>
            </a:endParaRPr>
          </a:p>
          <a:p>
            <a:r>
              <a:rPr lang="en-CA" dirty="0">
                <a:effectLst/>
                <a:latin typeface="Arial" panose="020B0604020202020204" pitchFamily="34" charset="0"/>
                <a:ea typeface="Calibri" panose="020F0502020204030204" pitchFamily="34" charset="0"/>
              </a:rPr>
              <a:t>Introducing Python, </a:t>
            </a:r>
            <a:r>
              <a:rPr lang="en-CA" dirty="0" err="1">
                <a:effectLst/>
                <a:latin typeface="Arial" panose="020B0604020202020204" pitchFamily="34" charset="0"/>
                <a:ea typeface="Calibri" panose="020F0502020204030204" pitchFamily="34" charset="0"/>
              </a:rPr>
              <a:t>Lubanovic</a:t>
            </a:r>
            <a:r>
              <a:rPr lang="en-CA" dirty="0">
                <a:effectLst/>
                <a:latin typeface="Arial" panose="020B0604020202020204" pitchFamily="34" charset="0"/>
                <a:ea typeface="Calibri" panose="020F0502020204030204" pitchFamily="34" charset="0"/>
              </a:rPr>
              <a:t>, B., </a:t>
            </a:r>
            <a:r>
              <a:rPr lang="en-CA" dirty="0" err="1">
                <a:effectLst/>
                <a:latin typeface="Arial" panose="020B0604020202020204" pitchFamily="34" charset="0"/>
                <a:ea typeface="Calibri" panose="020F0502020204030204" pitchFamily="34" charset="0"/>
              </a:rPr>
              <a:t>O'Reily</a:t>
            </a:r>
            <a:r>
              <a:rPr lang="en-CA" dirty="0">
                <a:effectLst/>
                <a:latin typeface="Arial" panose="020B0604020202020204" pitchFamily="34" charset="0"/>
                <a:ea typeface="Calibri" panose="020F0502020204030204" pitchFamily="34" charset="0"/>
              </a:rPr>
              <a:t> Media, 2nd Edition, 2019</a:t>
            </a:r>
          </a:p>
          <a:p>
            <a:r>
              <a:rPr lang="en-US" sz="3000" dirty="0">
                <a:solidFill>
                  <a:schemeClr val="accent1">
                    <a:lumMod val="20000"/>
                    <a:lumOff val="80000"/>
                  </a:schemeClr>
                </a:solidFill>
              </a:rPr>
              <a:t>https://www.oreilly.com/library/view/introducing-python-2nd/9781492051374/</a:t>
            </a: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CA" dirty="0">
                <a:solidFill>
                  <a:srgbClr val="FFFF00"/>
                </a:solidFill>
              </a:rPr>
              <a:t>References</a:t>
            </a:r>
          </a:p>
        </p:txBody>
      </p:sp>
    </p:spTree>
    <p:extLst>
      <p:ext uri="{BB962C8B-B14F-4D97-AF65-F5344CB8AC3E}">
        <p14:creationId xmlns:p14="http://schemas.microsoft.com/office/powerpoint/2010/main" val="1425436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6</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6264616" cy="4659248"/>
          </a:xfrm>
        </p:spPr>
        <p:txBody>
          <a:bodyPr>
            <a:normAutofit/>
          </a:bodyPr>
          <a:lstStyle/>
          <a:p>
            <a:pPr marL="0" indent="0">
              <a:buNone/>
            </a:pPr>
            <a:r>
              <a:rPr lang="en-US" sz="1700" b="1" dirty="0">
                <a:solidFill>
                  <a:srgbClr val="FFFF00"/>
                </a:solidFill>
              </a:rPr>
              <a:t>Getting inputs from users</a:t>
            </a:r>
          </a:p>
          <a:p>
            <a:pPr marL="0" indent="0">
              <a:buNone/>
            </a:pPr>
            <a:r>
              <a:rPr lang="en-US" sz="1700" dirty="0">
                <a:solidFill>
                  <a:srgbClr val="FFFF00"/>
                </a:solidFill>
              </a:rPr>
              <a:t>Look at the following example:</a:t>
            </a:r>
          </a:p>
          <a:p>
            <a:pPr marL="0" indent="0">
              <a:buNone/>
            </a:pPr>
            <a:endParaRPr lang="en-US" sz="1700" dirty="0"/>
          </a:p>
          <a:p>
            <a:pPr marL="0" indent="0">
              <a:buNone/>
            </a:pPr>
            <a:r>
              <a:rPr lang="en-US" sz="1700" dirty="0"/>
              <a:t>When this statement executes, the following things happen:</a:t>
            </a:r>
          </a:p>
          <a:p>
            <a:pPr>
              <a:buFont typeface="Wingdings" panose="05000000000000000000" pitchFamily="2" charset="2"/>
              <a:buChar char="ü"/>
            </a:pPr>
            <a:r>
              <a:rPr lang="en-US" sz="1700" dirty="0"/>
              <a:t>The string is displayed on the screen.</a:t>
            </a:r>
          </a:p>
          <a:p>
            <a:pPr>
              <a:buFont typeface="Wingdings" panose="05000000000000000000" pitchFamily="2" charset="2"/>
              <a:buChar char="ü"/>
            </a:pPr>
            <a:r>
              <a:rPr lang="en-US" sz="1700" dirty="0"/>
              <a:t>The program pauses and waits for the user to type the first name on the keyboard and then to press the Enter key.</a:t>
            </a:r>
          </a:p>
          <a:p>
            <a:pPr>
              <a:buFont typeface="Wingdings" panose="05000000000000000000" pitchFamily="2" charset="2"/>
              <a:buChar char="ü"/>
            </a:pPr>
            <a:r>
              <a:rPr lang="en-US" sz="1700" dirty="0"/>
              <a:t>When the Enter key is pressed, the data that was typed is returned as a string and assigned to the variable, </a:t>
            </a:r>
            <a:r>
              <a:rPr lang="en-US" sz="1700" dirty="0" err="1">
                <a:solidFill>
                  <a:srgbClr val="FFFF00"/>
                </a:solidFill>
              </a:rPr>
              <a:t>first_name</a:t>
            </a:r>
            <a:r>
              <a:rPr lang="en-US" sz="1700" dirty="0"/>
              <a:t>. then print() displays the first name on the screen along with the string “hello : “</a:t>
            </a:r>
          </a:p>
        </p:txBody>
      </p:sp>
      <p:pic>
        <p:nvPicPr>
          <p:cNvPr id="8" name="Picture 7">
            <a:extLst>
              <a:ext uri="{FF2B5EF4-FFF2-40B4-BE49-F238E27FC236}">
                <a16:creationId xmlns:a16="http://schemas.microsoft.com/office/drawing/2014/main" id="{78D1987C-A52B-FED2-700F-ADB745CE70CF}"/>
              </a:ext>
            </a:extLst>
          </p:cNvPr>
          <p:cNvPicPr>
            <a:picLocks noChangeAspect="1"/>
          </p:cNvPicPr>
          <p:nvPr/>
        </p:nvPicPr>
        <p:blipFill>
          <a:blip r:embed="rId2"/>
          <a:stretch>
            <a:fillRect/>
          </a:stretch>
        </p:blipFill>
        <p:spPr>
          <a:xfrm>
            <a:off x="6638470" y="1932888"/>
            <a:ext cx="5184437" cy="2514452"/>
          </a:xfrm>
          <a:prstGeom prst="rect">
            <a:avLst/>
          </a:prstGeom>
          <a:noFill/>
        </p:spPr>
      </p:pic>
    </p:spTree>
    <p:extLst>
      <p:ext uri="{BB962C8B-B14F-4D97-AF65-F5344CB8AC3E}">
        <p14:creationId xmlns:p14="http://schemas.microsoft.com/office/powerpoint/2010/main" val="282505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p:txBody>
          <a:bodyPr/>
          <a:lstStyle/>
          <a:p>
            <a:fld id="{C263D6C4-4840-40CC-AC84-17E24B3B7BDE}" type="slidenum">
              <a:rPr lang="en-US" noProof="0" smtClean="0"/>
              <a:pPr/>
              <a:t>7</a:t>
            </a:fld>
            <a:endParaRPr lang="en-US" noProof="0" dirty="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idx="1"/>
          </p:nvPr>
        </p:nvSpPr>
        <p:spPr>
          <a:xfrm>
            <a:off x="235527" y="881944"/>
            <a:ext cx="11720946" cy="5433131"/>
          </a:xfrm>
        </p:spPr>
        <p:txBody>
          <a:bodyPr>
            <a:normAutofit/>
          </a:bodyPr>
          <a:lstStyle/>
          <a:p>
            <a:pPr marL="0" indent="0">
              <a:buNone/>
            </a:pPr>
            <a:r>
              <a:rPr lang="en-US" b="1" dirty="0">
                <a:solidFill>
                  <a:srgbClr val="FFFF00"/>
                </a:solidFill>
              </a:rPr>
              <a:t>Getting inputs from users</a:t>
            </a:r>
            <a:endParaRPr lang="en-US" dirty="0"/>
          </a:p>
          <a:p>
            <a:r>
              <a:rPr lang="en-US" dirty="0"/>
              <a:t>The input() function always returns string data, even if the user enters a number.</a:t>
            </a:r>
          </a:p>
          <a:p>
            <a:r>
              <a:rPr lang="en-US" dirty="0"/>
              <a:t>if the program tries to add that variable to a variable with a numeric data type, a </a:t>
            </a:r>
            <a:r>
              <a:rPr lang="en-US" dirty="0" err="1">
                <a:solidFill>
                  <a:srgbClr val="FFFF00"/>
                </a:solidFill>
              </a:rPr>
              <a:t>TypeError</a:t>
            </a:r>
            <a:r>
              <a:rPr lang="en-US" dirty="0"/>
              <a:t> exception ( a runtime error) occurs because you can’t add a string to a number.</a:t>
            </a:r>
          </a:p>
          <a:p>
            <a:endParaRPr lang="en-US" dirty="0"/>
          </a:p>
          <a:p>
            <a:endParaRPr lang="en-US" dirty="0"/>
          </a:p>
          <a:p>
            <a:endParaRPr lang="en-CA" dirty="0">
              <a:effectLst/>
              <a:ea typeface="Times New Roman" panose="02020603050405020304" pitchFamily="18" charset="0"/>
            </a:endParaRPr>
          </a:p>
          <a:p>
            <a:pPr marL="0" indent="0">
              <a:buNone/>
            </a:pPr>
            <a:r>
              <a:rPr lang="en-US" dirty="0"/>
              <a:t>		</a:t>
            </a:r>
            <a:endParaRPr lang="en-US" dirty="0">
              <a:solidFill>
                <a:srgbClr val="FFFF00"/>
              </a:solidFill>
            </a:endParaRPr>
          </a:p>
        </p:txBody>
      </p:sp>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p:txBody>
          <a:bodyPr/>
          <a:lstStyle/>
          <a:p>
            <a:r>
              <a:rPr lang="en-US" sz="3200">
                <a:solidFill>
                  <a:schemeClr val="bg1"/>
                </a:solidFill>
              </a:rPr>
              <a:t>Python Fundamentals(2)</a:t>
            </a:r>
            <a:endParaRPr lang="en-CA" dirty="0"/>
          </a:p>
        </p:txBody>
      </p:sp>
      <p:pic>
        <p:nvPicPr>
          <p:cNvPr id="6" name="Picture 5">
            <a:extLst>
              <a:ext uri="{FF2B5EF4-FFF2-40B4-BE49-F238E27FC236}">
                <a16:creationId xmlns:a16="http://schemas.microsoft.com/office/drawing/2014/main" id="{D5E50473-DA11-F3B7-503B-6D294C58EB3D}"/>
              </a:ext>
            </a:extLst>
          </p:cNvPr>
          <p:cNvPicPr>
            <a:picLocks noChangeAspect="1"/>
          </p:cNvPicPr>
          <p:nvPr/>
        </p:nvPicPr>
        <p:blipFill>
          <a:blip r:embed="rId2"/>
          <a:stretch>
            <a:fillRect/>
          </a:stretch>
        </p:blipFill>
        <p:spPr>
          <a:xfrm>
            <a:off x="6907217" y="3385787"/>
            <a:ext cx="4886361" cy="2790845"/>
          </a:xfrm>
          <a:prstGeom prst="rect">
            <a:avLst/>
          </a:prstGeom>
        </p:spPr>
      </p:pic>
    </p:spTree>
    <p:extLst>
      <p:ext uri="{BB962C8B-B14F-4D97-AF65-F5344CB8AC3E}">
        <p14:creationId xmlns:p14="http://schemas.microsoft.com/office/powerpoint/2010/main" val="2073075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8</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4"/>
            <a:ext cx="6266439" cy="4996597"/>
          </a:xfrm>
        </p:spPr>
        <p:txBody>
          <a:bodyPr>
            <a:normAutofit fontScale="92500" lnSpcReduction="20000"/>
          </a:bodyPr>
          <a:lstStyle/>
          <a:p>
            <a:pPr marL="0" indent="0">
              <a:buNone/>
            </a:pPr>
            <a:r>
              <a:rPr lang="en-US" sz="1700" b="1" dirty="0">
                <a:solidFill>
                  <a:srgbClr val="FFFF00"/>
                </a:solidFill>
              </a:rPr>
              <a:t>Getting inputs from users</a:t>
            </a:r>
            <a:endParaRPr lang="en-US" sz="1700" dirty="0">
              <a:solidFill>
                <a:srgbClr val="FFFF00"/>
              </a:solidFill>
            </a:endParaRPr>
          </a:p>
          <a:p>
            <a:pPr marL="271463" indent="-271463">
              <a:lnSpc>
                <a:spcPct val="120000"/>
              </a:lnSpc>
            </a:pPr>
            <a:r>
              <a:rPr lang="en-US" sz="1700" dirty="0"/>
              <a:t>To fix that (the </a:t>
            </a:r>
            <a:r>
              <a:rPr lang="en-US" sz="1700" dirty="0" err="1">
                <a:solidFill>
                  <a:srgbClr val="FFFF00"/>
                </a:solidFill>
              </a:rPr>
              <a:t>TypeError</a:t>
            </a:r>
            <a:r>
              <a:rPr lang="en-US" sz="1700" dirty="0"/>
              <a:t>), you can use the </a:t>
            </a:r>
            <a:r>
              <a:rPr lang="en-US" sz="1700" dirty="0">
                <a:solidFill>
                  <a:srgbClr val="FFFF00"/>
                </a:solidFill>
              </a:rPr>
              <a:t>int() </a:t>
            </a:r>
            <a:r>
              <a:rPr lang="en-US" sz="1700" dirty="0"/>
              <a:t>and </a:t>
            </a:r>
            <a:r>
              <a:rPr lang="en-US" sz="1700" dirty="0">
                <a:solidFill>
                  <a:srgbClr val="FFFF00"/>
                </a:solidFill>
              </a:rPr>
              <a:t>float() </a:t>
            </a:r>
            <a:r>
              <a:rPr lang="en-US" sz="1700" dirty="0"/>
              <a:t>functions. </a:t>
            </a:r>
          </a:p>
          <a:p>
            <a:pPr marL="271463" indent="-271463">
              <a:lnSpc>
                <a:spcPct val="120000"/>
              </a:lnSpc>
            </a:pPr>
            <a:r>
              <a:rPr lang="en-US" sz="1700" dirty="0"/>
              <a:t>The functions perform type conversions, strings to numerical values that can be used in the arithmetic operations.</a:t>
            </a:r>
          </a:p>
          <a:p>
            <a:pPr marL="271463" indent="-271463">
              <a:lnSpc>
                <a:spcPct val="120000"/>
              </a:lnSpc>
            </a:pPr>
            <a:r>
              <a:rPr lang="en-US" sz="1700" dirty="0"/>
              <a:t>Suppose you are writing a payroll program and you want to get the number of hours the two days that the user has worked for, then adding them to get the total hours worked:</a:t>
            </a:r>
          </a:p>
          <a:p>
            <a:pPr marL="271463" indent="-271463"/>
            <a:endParaRPr lang="en-US" sz="1700" dirty="0"/>
          </a:p>
          <a:p>
            <a:pPr marL="271463" indent="-271463"/>
            <a:endParaRPr lang="en-US" sz="1700" dirty="0"/>
          </a:p>
          <a:p>
            <a:pPr marL="0" indent="0">
              <a:lnSpc>
                <a:spcPct val="110000"/>
              </a:lnSpc>
              <a:buNone/>
            </a:pPr>
            <a:r>
              <a:rPr lang="en-US" sz="1700" b="1" dirty="0">
                <a:solidFill>
                  <a:srgbClr val="FFFF00"/>
                </a:solidFill>
              </a:rPr>
              <a:t>*</a:t>
            </a:r>
            <a:r>
              <a:rPr lang="en-US" sz="1700" dirty="0"/>
              <a:t> the user inputs must match whatever the conversion functions performs, meaning a user must enter an integer value to be converted to an integer</a:t>
            </a:r>
          </a:p>
          <a:p>
            <a:endParaRPr lang="en-US" sz="1700" dirty="0"/>
          </a:p>
          <a:p>
            <a:endParaRPr lang="en-US" sz="1700" dirty="0"/>
          </a:p>
          <a:p>
            <a:endParaRPr lang="en-CA" sz="1700" dirty="0">
              <a:effectLst/>
            </a:endParaRPr>
          </a:p>
          <a:p>
            <a:pPr marL="0" indent="0">
              <a:buNone/>
            </a:pPr>
            <a:r>
              <a:rPr lang="en-US" sz="1700" dirty="0"/>
              <a:t>		</a:t>
            </a:r>
          </a:p>
        </p:txBody>
      </p:sp>
      <p:pic>
        <p:nvPicPr>
          <p:cNvPr id="7" name="Picture 6">
            <a:extLst>
              <a:ext uri="{FF2B5EF4-FFF2-40B4-BE49-F238E27FC236}">
                <a16:creationId xmlns:a16="http://schemas.microsoft.com/office/drawing/2014/main" id="{B9D4966E-4DEF-80B9-FC36-2A042E43F38E}"/>
              </a:ext>
            </a:extLst>
          </p:cNvPr>
          <p:cNvPicPr>
            <a:picLocks noChangeAspect="1"/>
          </p:cNvPicPr>
          <p:nvPr/>
        </p:nvPicPr>
        <p:blipFill>
          <a:blip r:embed="rId2"/>
          <a:stretch>
            <a:fillRect/>
          </a:stretch>
        </p:blipFill>
        <p:spPr>
          <a:xfrm>
            <a:off x="7364257" y="1450391"/>
            <a:ext cx="4494021" cy="2364863"/>
          </a:xfrm>
          <a:prstGeom prst="rect">
            <a:avLst/>
          </a:prstGeom>
          <a:noFill/>
        </p:spPr>
      </p:pic>
      <p:pic>
        <p:nvPicPr>
          <p:cNvPr id="9" name="Picture 8">
            <a:extLst>
              <a:ext uri="{FF2B5EF4-FFF2-40B4-BE49-F238E27FC236}">
                <a16:creationId xmlns:a16="http://schemas.microsoft.com/office/drawing/2014/main" id="{7931A550-5731-839E-B596-07672D18510F}"/>
              </a:ext>
            </a:extLst>
          </p:cNvPr>
          <p:cNvPicPr>
            <a:picLocks noChangeAspect="1"/>
          </p:cNvPicPr>
          <p:nvPr/>
        </p:nvPicPr>
        <p:blipFill>
          <a:blip r:embed="rId3"/>
          <a:stretch>
            <a:fillRect/>
          </a:stretch>
        </p:blipFill>
        <p:spPr>
          <a:xfrm>
            <a:off x="6910352" y="4016012"/>
            <a:ext cx="4087673" cy="2543873"/>
          </a:xfrm>
          <a:prstGeom prst="rect">
            <a:avLst/>
          </a:prstGeom>
        </p:spPr>
      </p:pic>
    </p:spTree>
    <p:extLst>
      <p:ext uri="{BB962C8B-B14F-4D97-AF65-F5344CB8AC3E}">
        <p14:creationId xmlns:p14="http://schemas.microsoft.com/office/powerpoint/2010/main" val="1283011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5F1D2C-1122-4932-AE08-88AE59779980}"/>
              </a:ext>
            </a:extLst>
          </p:cNvPr>
          <p:cNvSpPr>
            <a:spLocks noGrp="1"/>
          </p:cNvSpPr>
          <p:nvPr>
            <p:ph type="title"/>
          </p:nvPr>
        </p:nvSpPr>
        <p:spPr>
          <a:xfrm>
            <a:off x="444500" y="542925"/>
            <a:ext cx="11214100" cy="535531"/>
          </a:xfrm>
        </p:spPr>
        <p:txBody>
          <a:bodyPr wrap="square" anchor="t">
            <a:normAutofit/>
          </a:bodyPr>
          <a:lstStyle/>
          <a:p>
            <a:r>
              <a:rPr lang="en-US"/>
              <a:t>Python Fundamentals(2)</a:t>
            </a:r>
            <a:endParaRPr lang="en-CA" dirty="0"/>
          </a:p>
        </p:txBody>
      </p:sp>
      <p:sp>
        <p:nvSpPr>
          <p:cNvPr id="2" name="Slide Number Placeholder 1">
            <a:extLst>
              <a:ext uri="{FF2B5EF4-FFF2-40B4-BE49-F238E27FC236}">
                <a16:creationId xmlns:a16="http://schemas.microsoft.com/office/drawing/2014/main" id="{2D0179F6-164F-468F-AE2D-34CF3F4CDF3B}"/>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9</a:t>
            </a:fld>
            <a:endParaRPr lang="en-US" noProof="0"/>
          </a:p>
        </p:txBody>
      </p:sp>
      <p:sp>
        <p:nvSpPr>
          <p:cNvPr id="3" name="Content Placeholder 2">
            <a:extLst>
              <a:ext uri="{FF2B5EF4-FFF2-40B4-BE49-F238E27FC236}">
                <a16:creationId xmlns:a16="http://schemas.microsoft.com/office/drawing/2014/main" id="{CAAB1EA8-057D-429C-8CD6-4DB5B9D42A3E}"/>
              </a:ext>
            </a:extLst>
          </p:cNvPr>
          <p:cNvSpPr>
            <a:spLocks noGrp="1"/>
          </p:cNvSpPr>
          <p:nvPr>
            <p:ph sz="half" idx="1"/>
          </p:nvPr>
        </p:nvSpPr>
        <p:spPr>
          <a:xfrm>
            <a:off x="443365" y="1517715"/>
            <a:ext cx="5893141" cy="4659248"/>
          </a:xfrm>
        </p:spPr>
        <p:txBody>
          <a:bodyPr>
            <a:normAutofit/>
          </a:bodyPr>
          <a:lstStyle/>
          <a:p>
            <a:pPr marL="0" indent="0">
              <a:buNone/>
            </a:pPr>
            <a:r>
              <a:rPr lang="en-US" sz="1700" b="1" dirty="0">
                <a:solidFill>
                  <a:srgbClr val="FFFF00"/>
                </a:solidFill>
              </a:rPr>
              <a:t>Getting inputs from users</a:t>
            </a:r>
            <a:endParaRPr lang="en-US" sz="1700" dirty="0">
              <a:solidFill>
                <a:srgbClr val="FFFF00"/>
              </a:solidFill>
            </a:endParaRPr>
          </a:p>
          <a:p>
            <a:pPr marL="271463" indent="-271463"/>
            <a:r>
              <a:rPr lang="en-US" sz="1700" dirty="0"/>
              <a:t>In the previous example, you can </a:t>
            </a:r>
            <a:r>
              <a:rPr lang="en-US" sz="1700" dirty="0">
                <a:solidFill>
                  <a:srgbClr val="FFFF00"/>
                </a:solidFill>
              </a:rPr>
              <a:t>chain</a:t>
            </a:r>
            <a:r>
              <a:rPr lang="en-US" sz="1700" dirty="0"/>
              <a:t> the functions: input() and int().</a:t>
            </a:r>
          </a:p>
          <a:p>
            <a:pPr marL="271463" indent="-271463"/>
            <a:r>
              <a:rPr lang="en-US" sz="1700" dirty="0"/>
              <a:t>The input() function is coded as the argument of the int() function to make one python statement.</a:t>
            </a:r>
          </a:p>
          <a:p>
            <a:pPr marL="271463" indent="-271463"/>
            <a:r>
              <a:rPr lang="en-US" sz="1700" dirty="0"/>
              <a:t>In the same way, the input() function is coded as the argument of the float() function. </a:t>
            </a:r>
          </a:p>
          <a:p>
            <a:pPr marL="271463" indent="-271463"/>
            <a:r>
              <a:rPr lang="en-US" sz="1700" dirty="0"/>
              <a:t>Suppose, we want to calculate the total cost of 5 products if we know the unit price of a product is $9.49:</a:t>
            </a:r>
          </a:p>
          <a:p>
            <a:pPr marL="0" indent="0">
              <a:buNone/>
            </a:pPr>
            <a:endParaRPr lang="en-US" sz="1700" dirty="0"/>
          </a:p>
          <a:p>
            <a:endParaRPr lang="en-US" sz="1700" dirty="0"/>
          </a:p>
          <a:p>
            <a:endParaRPr lang="en-CA" sz="1700" dirty="0">
              <a:effectLst/>
            </a:endParaRPr>
          </a:p>
          <a:p>
            <a:pPr marL="0" indent="0">
              <a:buNone/>
            </a:pPr>
            <a:r>
              <a:rPr lang="en-US" sz="1700" dirty="0"/>
              <a:t>		</a:t>
            </a:r>
          </a:p>
        </p:txBody>
      </p:sp>
      <p:pic>
        <p:nvPicPr>
          <p:cNvPr id="6" name="Picture 5">
            <a:extLst>
              <a:ext uri="{FF2B5EF4-FFF2-40B4-BE49-F238E27FC236}">
                <a16:creationId xmlns:a16="http://schemas.microsoft.com/office/drawing/2014/main" id="{7227A509-2D61-14A3-13FF-A30C3FC29B9A}"/>
              </a:ext>
            </a:extLst>
          </p:cNvPr>
          <p:cNvPicPr>
            <a:picLocks noChangeAspect="1"/>
          </p:cNvPicPr>
          <p:nvPr/>
        </p:nvPicPr>
        <p:blipFill>
          <a:blip r:embed="rId2"/>
          <a:stretch>
            <a:fillRect/>
          </a:stretch>
        </p:blipFill>
        <p:spPr>
          <a:xfrm>
            <a:off x="6474163" y="2603074"/>
            <a:ext cx="5184437" cy="2488530"/>
          </a:xfrm>
          <a:prstGeom prst="rect">
            <a:avLst/>
          </a:prstGeom>
          <a:noFill/>
        </p:spPr>
      </p:pic>
    </p:spTree>
    <p:extLst>
      <p:ext uri="{BB962C8B-B14F-4D97-AF65-F5344CB8AC3E}">
        <p14:creationId xmlns:p14="http://schemas.microsoft.com/office/powerpoint/2010/main" val="1567071144"/>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4472</Words>
  <Application>Microsoft Office PowerPoint</Application>
  <PresentationFormat>Widescreen</PresentationFormat>
  <Paragraphs>545</Paragraphs>
  <Slides>54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Courier New</vt:lpstr>
      <vt:lpstr>Times New Roman</vt:lpstr>
      <vt:lpstr>Trade Gothic LT Pro</vt:lpstr>
      <vt:lpstr>Trebuchet MS</vt:lpstr>
      <vt:lpstr>Wingdings</vt:lpstr>
      <vt:lpstr>Office Theme</vt:lpstr>
      <vt:lpstr>3 Python Fundamentals(2)</vt:lpstr>
      <vt:lpstr>Python Fundamentals(2)</vt:lpstr>
      <vt:lpstr>Python Fundamentals(2) Part - 1</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 Part - 2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 Part - 3</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Python Fundamentals(2)</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2020-01-08T00:36:00Z</dcterms:created>
  <dcterms:modified xsi:type="dcterms:W3CDTF">2023-04-14T02:54:57Z</dcterms:modified>
</cp:coreProperties>
</file>